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7" r:id="rId2"/>
    <p:sldId id="270" r:id="rId3"/>
    <p:sldId id="283" r:id="rId4"/>
    <p:sldId id="271" r:id="rId5"/>
    <p:sldId id="272" r:id="rId6"/>
    <p:sldId id="273" r:id="rId7"/>
    <p:sldId id="276" r:id="rId8"/>
    <p:sldId id="277" r:id="rId9"/>
    <p:sldId id="278" r:id="rId10"/>
    <p:sldId id="279" r:id="rId11"/>
    <p:sldId id="286" r:id="rId12"/>
    <p:sldId id="285" r:id="rId13"/>
    <p:sldId id="274" r:id="rId14"/>
    <p:sldId id="287" r:id="rId15"/>
    <p:sldId id="284" r:id="rId16"/>
    <p:sldId id="288" r:id="rId17"/>
    <p:sldId id="300" r:id="rId18"/>
    <p:sldId id="289" r:id="rId19"/>
    <p:sldId id="301" r:id="rId20"/>
    <p:sldId id="305" r:id="rId21"/>
    <p:sldId id="306" r:id="rId22"/>
    <p:sldId id="307" r:id="rId23"/>
    <p:sldId id="308" r:id="rId24"/>
    <p:sldId id="309" r:id="rId25"/>
    <p:sldId id="310" r:id="rId26"/>
    <p:sldId id="299" r:id="rId27"/>
    <p:sldId id="311" r:id="rId28"/>
    <p:sldId id="312" r:id="rId29"/>
    <p:sldId id="313" r:id="rId30"/>
    <p:sldId id="314" r:id="rId31"/>
    <p:sldId id="290" r:id="rId32"/>
    <p:sldId id="291" r:id="rId33"/>
    <p:sldId id="292" r:id="rId34"/>
    <p:sldId id="294" r:id="rId35"/>
    <p:sldId id="295" r:id="rId36"/>
    <p:sldId id="296" r:id="rId37"/>
    <p:sldId id="297" r:id="rId38"/>
    <p:sldId id="269" r:id="rId39"/>
  </p:sldIdLst>
  <p:sldSz cx="17348200" cy="9753600"/>
  <p:notesSz cx="17348200" cy="97536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9B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Styl pośredni 4 — Ak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Styl pośredni 3 — Ak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Styl jasny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Styl pośredni 2 — Ak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E3FDE45-AF77-4B5C-9715-49D594BDF05E}" styleName="Styl jasny 1 — Ak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78" autoAdjust="0"/>
    <p:restoredTop sz="94660"/>
  </p:normalViewPr>
  <p:slideViewPr>
    <p:cSldViewPr>
      <p:cViewPr varScale="1">
        <p:scale>
          <a:sx n="45" d="100"/>
          <a:sy n="45" d="100"/>
        </p:scale>
        <p:origin x="644" y="40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49" d="100"/>
          <a:sy n="49" d="100"/>
        </p:scale>
        <p:origin x="1132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CCD8ED57-9C09-4853-A0D0-EC34CBC089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9826625" y="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6E61DE-1085-47AB-AAE3-B3539548EBA7}" type="datetimeFigureOut">
              <a:rPr lang="pl-PL" smtClean="0"/>
              <a:t>10.02.2026</a:t>
            </a:fld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69A4A421-B078-43B8-ADA6-D2DA70E5F5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9826625" y="926465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A0FAD-47BF-465E-ACFA-2AE537EA2280}" type="slidenum">
              <a:rPr lang="pl-PL" smtClean="0"/>
              <a:t>‹#›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C65FE799-56A5-4EB5-8903-44B08C793F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26465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4" name="Symbol zastępczy nagłówka 3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6512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9826625" y="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2BDDAD-0262-4D49-84E2-04283E1DDE08}" type="datetimeFigureOut">
              <a:rPr lang="pl-PL" smtClean="0"/>
              <a:t>10.02.2026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5746750" y="1219200"/>
            <a:ext cx="5854700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1735138" y="4694238"/>
            <a:ext cx="13877925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pl-PL" dirty="0"/>
              <a:t>www</a:t>
            </a: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9826625" y="926465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44783-92F2-4F12-9659-D20182A0DCA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63375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4783-92F2-4F12-9659-D20182A0DCA0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23413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448BC-14EC-A283-2597-02192C730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84EEDB91-5CC5-3711-373B-72F92C195F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B3171282-5B27-07CC-35BF-FE2FA5032C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805C0E56-B6FB-1AE0-CB99-478076CE52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4783-92F2-4F12-9659-D20182A0DCA0}" type="slidenum">
              <a:rPr lang="pl-PL" smtClean="0"/>
              <a:t>38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80223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01115" y="3505200"/>
            <a:ext cx="14745970" cy="33528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9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l-PL"/>
              <a:t>Kliknij, aby edytować styl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602230" y="7010400"/>
            <a:ext cx="12143740" cy="13716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3600">
                <a:latin typeface="Good Headline Pro"/>
                <a:cs typeface="Arial" panose="020B0604020202020204" pitchFamily="34" charset="0"/>
              </a:defRPr>
            </a:lvl1pPr>
          </a:lstStyle>
          <a:p>
            <a:r>
              <a:rPr lang="pl-PL" dirty="0"/>
              <a:t>Kliknij, aby edytować styl wzorca podtytułu</a:t>
            </a:r>
            <a:endParaRPr dirty="0"/>
          </a:p>
        </p:txBody>
      </p:sp>
      <p:pic>
        <p:nvPicPr>
          <p:cNvPr id="4" name="Obraz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00" y="533400"/>
            <a:ext cx="7574400" cy="25200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9E9555DC-26A5-438E-98A7-B9863F0C61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514860" y="9296244"/>
            <a:ext cx="1479436" cy="230128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latin typeface="Good Headline Pro"/>
              </a:defRPr>
            </a:lvl1pPr>
          </a:lstStyle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‹#›</a:t>
            </a:fld>
            <a:endParaRPr dirty="0"/>
          </a:p>
        </p:txBody>
      </p:sp>
      <p:sp>
        <p:nvSpPr>
          <p:cNvPr id="7" name="pole tekstowe 1"/>
          <p:cNvSpPr txBox="1">
            <a:spLocks noChangeArrowheads="1"/>
          </p:cNvSpPr>
          <p:nvPr userDrawn="1"/>
        </p:nvSpPr>
        <p:spPr bwMode="auto">
          <a:xfrm>
            <a:off x="2409404" y="9289480"/>
            <a:ext cx="49195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r>
              <a:rPr lang="en-US" altLang="pl-PL" sz="1400" b="0" i="0" dirty="0">
                <a:solidFill>
                  <a:prstClr val="black"/>
                </a:solidFill>
                <a:latin typeface="Good Headline Pro"/>
                <a:cs typeface="Arial" panose="020B0604020202020204" pitchFamily="34" charset="0"/>
              </a:rPr>
              <a:t>Department of Biostatistics and Bioinformatics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6EE4E020-F140-7DD8-2FBB-AF9AE7FAA2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172" y="9073466"/>
            <a:ext cx="1839476" cy="612000"/>
          </a:xfrm>
          <a:prstGeom prst="rect">
            <a:avLst/>
          </a:prstGeom>
        </p:spPr>
      </p:pic>
      <p:sp>
        <p:nvSpPr>
          <p:cNvPr id="13" name="Holder 2">
            <a:extLst>
              <a:ext uri="{FF2B5EF4-FFF2-40B4-BE49-F238E27FC236}">
                <a16:creationId xmlns:a16="http://schemas.microsoft.com/office/drawing/2014/main" id="{3900F3AE-4E64-A8DE-9A05-EDE8DF73A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" y="412304"/>
            <a:ext cx="15613380" cy="151485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CA587BE3-D049-DD3C-822C-7213CD2EEC36}"/>
              </a:ext>
            </a:extLst>
          </p:cNvPr>
          <p:cNvSpPr/>
          <p:nvPr userDrawn="1"/>
        </p:nvSpPr>
        <p:spPr>
          <a:xfrm>
            <a:off x="2337396" y="9194800"/>
            <a:ext cx="0" cy="558800"/>
          </a:xfrm>
          <a:custGeom>
            <a:avLst/>
            <a:gdLst/>
            <a:ahLst/>
            <a:cxnLst/>
            <a:rect l="l" t="t" r="r" b="b"/>
            <a:pathLst>
              <a:path h="558800">
                <a:moveTo>
                  <a:pt x="0" y="0"/>
                </a:moveTo>
                <a:lnTo>
                  <a:pt x="0" y="5588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67410" y="2243328"/>
            <a:ext cx="7546467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934323" y="2243328"/>
            <a:ext cx="7546467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Holder 2">
            <a:extLst>
              <a:ext uri="{FF2B5EF4-FFF2-40B4-BE49-F238E27FC236}">
                <a16:creationId xmlns:a16="http://schemas.microsoft.com/office/drawing/2014/main" id="{707AA2DD-1551-6EEA-5BEF-75425CB86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" y="412304"/>
            <a:ext cx="15613380" cy="151485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endParaRPr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5D5B9165-5AD4-B247-6701-7CA2EDB738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172" y="9073466"/>
            <a:ext cx="1839476" cy="612000"/>
          </a:xfrm>
          <a:prstGeom prst="rect">
            <a:avLst/>
          </a:prstGeom>
        </p:spPr>
      </p:pic>
      <p:sp>
        <p:nvSpPr>
          <p:cNvPr id="8" name="pole tekstowe 1">
            <a:extLst>
              <a:ext uri="{FF2B5EF4-FFF2-40B4-BE49-F238E27FC236}">
                <a16:creationId xmlns:a16="http://schemas.microsoft.com/office/drawing/2014/main" id="{CEF51ADA-71F9-3B2B-34E5-41CD94E63A0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409404" y="9289480"/>
            <a:ext cx="49195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r>
              <a:rPr lang="en-US" altLang="pl-PL" sz="1400" b="0" i="0" dirty="0">
                <a:solidFill>
                  <a:prstClr val="black"/>
                </a:solidFill>
                <a:latin typeface="Good Headline Pro"/>
                <a:cs typeface="Arial" panose="020B0604020202020204" pitchFamily="34" charset="0"/>
              </a:rPr>
              <a:t>Department of Biostatistics and Bioinformatics</a:t>
            </a:r>
          </a:p>
        </p:txBody>
      </p:sp>
      <p:sp>
        <p:nvSpPr>
          <p:cNvPr id="13" name="Symbol zastępczy numeru slajdu 8">
            <a:extLst>
              <a:ext uri="{FF2B5EF4-FFF2-40B4-BE49-F238E27FC236}">
                <a16:creationId xmlns:a16="http://schemas.microsoft.com/office/drawing/2014/main" id="{BDCCCCC1-D20A-79DE-90C5-5D15C6AD35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514860" y="9296244"/>
            <a:ext cx="1479436" cy="230128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latin typeface="Good Headline Pro"/>
              </a:defRPr>
            </a:lvl1pPr>
          </a:lstStyle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‹#›</a:t>
            </a:fld>
            <a:endParaRPr dirty="0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01EA9B38-FD78-F901-AC2B-7CD5A18C46C3}"/>
              </a:ext>
            </a:extLst>
          </p:cNvPr>
          <p:cNvSpPr/>
          <p:nvPr userDrawn="1"/>
        </p:nvSpPr>
        <p:spPr>
          <a:xfrm>
            <a:off x="2337396" y="9194800"/>
            <a:ext cx="0" cy="558800"/>
          </a:xfrm>
          <a:custGeom>
            <a:avLst/>
            <a:gdLst/>
            <a:ahLst/>
            <a:cxnLst/>
            <a:rect l="l" t="t" r="r" b="b"/>
            <a:pathLst>
              <a:path h="558800">
                <a:moveTo>
                  <a:pt x="0" y="0"/>
                </a:moveTo>
                <a:lnTo>
                  <a:pt x="0" y="5588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2">
            <a:extLst>
              <a:ext uri="{FF2B5EF4-FFF2-40B4-BE49-F238E27FC236}">
                <a16:creationId xmlns:a16="http://schemas.microsoft.com/office/drawing/2014/main" id="{69667078-170C-5D90-B749-62FF27074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" y="412304"/>
            <a:ext cx="15613380" cy="151485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endParaRPr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AD81A9A-843C-9BB8-EA6E-A54FFFEF39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172" y="9073466"/>
            <a:ext cx="1839476" cy="612000"/>
          </a:xfrm>
          <a:prstGeom prst="rect">
            <a:avLst/>
          </a:prstGeom>
        </p:spPr>
      </p:pic>
      <p:sp>
        <p:nvSpPr>
          <p:cNvPr id="6" name="pole tekstowe 1">
            <a:extLst>
              <a:ext uri="{FF2B5EF4-FFF2-40B4-BE49-F238E27FC236}">
                <a16:creationId xmlns:a16="http://schemas.microsoft.com/office/drawing/2014/main" id="{101B89C4-EF01-86B5-1127-7B2205449D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409404" y="9289480"/>
            <a:ext cx="49195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r>
              <a:rPr lang="en-US" altLang="pl-PL" sz="1400" b="0" i="0" dirty="0">
                <a:solidFill>
                  <a:prstClr val="black"/>
                </a:solidFill>
                <a:latin typeface="Good Headline Pro"/>
                <a:cs typeface="Arial" panose="020B0604020202020204" pitchFamily="34" charset="0"/>
              </a:rPr>
              <a:t>Department of Biostatistics and Bioinformatics</a:t>
            </a:r>
          </a:p>
        </p:txBody>
      </p:sp>
      <p:sp>
        <p:nvSpPr>
          <p:cNvPr id="11" name="Symbol zastępczy numeru slajdu 8">
            <a:extLst>
              <a:ext uri="{FF2B5EF4-FFF2-40B4-BE49-F238E27FC236}">
                <a16:creationId xmlns:a16="http://schemas.microsoft.com/office/drawing/2014/main" id="{67D32130-4461-8113-9361-93F1D6733A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514860" y="9296244"/>
            <a:ext cx="1479436" cy="230128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latin typeface="Good Headline Pro"/>
              </a:defRPr>
            </a:lvl1pPr>
          </a:lstStyle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‹#›</a:t>
            </a:fld>
            <a:endParaRPr dirty="0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CF975305-77B0-037D-AEDA-56CD5BFBD69F}"/>
              </a:ext>
            </a:extLst>
          </p:cNvPr>
          <p:cNvSpPr/>
          <p:nvPr userDrawn="1"/>
        </p:nvSpPr>
        <p:spPr>
          <a:xfrm>
            <a:off x="2337396" y="9194800"/>
            <a:ext cx="0" cy="558800"/>
          </a:xfrm>
          <a:custGeom>
            <a:avLst/>
            <a:gdLst/>
            <a:ahLst/>
            <a:cxnLst/>
            <a:rect l="l" t="t" r="r" b="b"/>
            <a:pathLst>
              <a:path h="558800">
                <a:moveTo>
                  <a:pt x="0" y="0"/>
                </a:moveTo>
                <a:lnTo>
                  <a:pt x="0" y="5588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>
            <a:extLst>
              <a:ext uri="{FF2B5EF4-FFF2-40B4-BE49-F238E27FC236}">
                <a16:creationId xmlns:a16="http://schemas.microsoft.com/office/drawing/2014/main" id="{AD5A7280-75A7-D5B4-04F4-2C2BBB38F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" y="412304"/>
            <a:ext cx="15613380" cy="151485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endParaRPr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9A577FE-91AF-81BC-0A36-B391C89ADA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172" y="9073466"/>
            <a:ext cx="1839476" cy="612000"/>
          </a:xfrm>
          <a:prstGeom prst="rect">
            <a:avLst/>
          </a:prstGeom>
        </p:spPr>
      </p:pic>
      <p:sp>
        <p:nvSpPr>
          <p:cNvPr id="5" name="pole tekstowe 1">
            <a:extLst>
              <a:ext uri="{FF2B5EF4-FFF2-40B4-BE49-F238E27FC236}">
                <a16:creationId xmlns:a16="http://schemas.microsoft.com/office/drawing/2014/main" id="{9231FD59-F55E-06D7-966B-D615FC140F5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409404" y="9289480"/>
            <a:ext cx="49195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r>
              <a:rPr lang="en-US" altLang="pl-PL" sz="1400" b="0" i="0" dirty="0">
                <a:solidFill>
                  <a:prstClr val="black"/>
                </a:solidFill>
                <a:latin typeface="Good Headline Pro"/>
                <a:cs typeface="Arial" panose="020B0604020202020204" pitchFamily="34" charset="0"/>
              </a:rPr>
              <a:t>Department of Biostatistics and Bioinformatics</a:t>
            </a:r>
          </a:p>
        </p:txBody>
      </p:sp>
      <p:sp>
        <p:nvSpPr>
          <p:cNvPr id="8" name="Symbol zastępczy numeru slajdu 8">
            <a:extLst>
              <a:ext uri="{FF2B5EF4-FFF2-40B4-BE49-F238E27FC236}">
                <a16:creationId xmlns:a16="http://schemas.microsoft.com/office/drawing/2014/main" id="{5128D2F0-BABB-D4CC-8858-913F4C3791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514860" y="9296244"/>
            <a:ext cx="1479436" cy="230128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latin typeface="Good Headline Pro"/>
              </a:defRPr>
            </a:lvl1pPr>
          </a:lstStyle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‹#›</a:t>
            </a:fld>
            <a:endParaRPr dirty="0"/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8E1BCC24-9E11-3D63-F3AD-EDF2A970E468}"/>
              </a:ext>
            </a:extLst>
          </p:cNvPr>
          <p:cNvSpPr/>
          <p:nvPr userDrawn="1"/>
        </p:nvSpPr>
        <p:spPr>
          <a:xfrm>
            <a:off x="2337396" y="9194800"/>
            <a:ext cx="0" cy="558800"/>
          </a:xfrm>
          <a:custGeom>
            <a:avLst/>
            <a:gdLst/>
            <a:ahLst/>
            <a:cxnLst/>
            <a:rect l="l" t="t" r="r" b="b"/>
            <a:pathLst>
              <a:path h="558800">
                <a:moveTo>
                  <a:pt x="0" y="0"/>
                </a:moveTo>
                <a:lnTo>
                  <a:pt x="0" y="5588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67410" y="412304"/>
            <a:ext cx="15613380" cy="151485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67410" y="2243328"/>
            <a:ext cx="15613380" cy="674827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/>
  <p:txStyles>
    <p:titleStyle>
      <a:lvl1pPr eaLnBrk="1" hangingPunct="1">
        <a:defRPr sz="3600" b="1">
          <a:latin typeface="Good Headline Pro"/>
          <a:ea typeface="+mj-ea"/>
          <a:cs typeface="+mj-cs"/>
        </a:defRPr>
      </a:lvl1pPr>
    </p:titleStyle>
    <p:bodyStyle>
      <a:lvl1pPr marL="0" eaLnBrk="1" hangingPunct="1">
        <a:defRPr sz="2400"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mo.org/guidelines/esmo-clinical-practice-guideline-thyroid-cancer" TargetMode="External"/><Relationship Id="rId7" Type="http://schemas.openxmlformats.org/officeDocument/2006/relationships/image" Target="../media/image17.png"/><Relationship Id="rId2" Type="http://schemas.openxmlformats.org/officeDocument/2006/relationships/hyperlink" Target="https://www.esmo.org/guidelines/esmo-clinical-practice-guidelines-endocrine-and-neuroendocrine-cancer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thyroid.org/professionals/ata-professional-guidelines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hyperlink" Target="https://ascopubs.org/topics/asco-guidelines/endocrine-neuroendocrine-cancer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kom.nio.gov.pl/rekomendacje" TargetMode="External"/><Relationship Id="rId3" Type="http://schemas.openxmlformats.org/officeDocument/2006/relationships/hyperlink" Target="https://kom.nio.gov.pl/rak-kory-nadnercza" TargetMode="External"/><Relationship Id="rId7" Type="http://schemas.openxmlformats.org/officeDocument/2006/relationships/image" Target="../media/image23.png"/><Relationship Id="rId2" Type="http://schemas.openxmlformats.org/officeDocument/2006/relationships/hyperlink" Target="https://kom.nio.gov.pl/rak-tarczyc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s://kom.nio.gov.pl/net-przewodu-pokarmowego-oraz-zoladka-i-dwunastnicy" TargetMode="External"/><Relationship Id="rId4" Type="http://schemas.openxmlformats.org/officeDocument/2006/relationships/hyperlink" Target="https://kom.nio.gov.pl/net-jelita-cienkiego-i-wyrostka-robaczkowego-jelita-grubego-oraz-trzustki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mendeley.com/datasets/57726vkm48/1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malinowski.edu.pl/posts/3326-embedding-w-sztucznej-inteligencji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loudflare.com/pl-pl/learning/ai/what-is-vector-database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sera.org/articles/what-is-rag-in-ai?utm_medium=sem&amp;utm_source=gg&amp;utm_campaign=b2c_emea_x_multi_ftcof_career-academy_cx_dr_bau_gg_pmax_gc_s1_en_m_hyb_23-12_desktop&amp;campaignid=20858198824&amp;adgroupid=&amp;device=c&amp;keyword=&amp;matchtype=&amp;network=x&amp;devicemodel=&amp;creativeid=&amp;assetgroupid=6490027433&amp;targetid=&amp;extensionid=&amp;placement=&amp;gad_source=1&amp;gad_campaignid=20854471652&amp;gclid=CjwKCAiA7LzLBhAgEiwAjMWzCF3Dfv-ApmcrtsdBK8WCxxU4V9I5VVqdzJakGH3wEPxMmDtdyYRWvhoCNUcQAvD_BwE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analytics_vidhya/p/DTSuGILAUO4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analytics_vidhya/p/DTSuGILAUO4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analytics_vidhya/p/DTSuGILAUO4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analytics_vidhya/p/DTSuGILAUO4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analytics_vidhya/p/DTSuGILAUO4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analytics_vidhya/p/DTSuGILAUO4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esseract-ocr/tesseract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ollama.com/ahmgam/medllama3-v20" TargetMode="External"/><Relationship Id="rId2" Type="http://schemas.openxmlformats.org/officeDocument/2006/relationships/hyperlink" Target="https://ollama.com/rjmalagon/medllama3-v20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ollama.com/library/gpt-oss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peakleash/Bielik-11B-v2" TargetMode="External"/><Relationship Id="rId2" Type="http://schemas.openxmlformats.org/officeDocument/2006/relationships/hyperlink" Target="https://ollama.com/SpeakLeash/bielik-11b-v2.3-instruct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ollama.com/library/llama3.1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ollama.com/library/gemma2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ollama.com/library/nomic-embed-text" TargetMode="External"/><Relationship Id="rId2" Type="http://schemas.openxmlformats.org/officeDocument/2006/relationships/hyperlink" Target="https://ollama.com/library/nomic-embed-text-v2-moe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google/embeddinggemma-300m" TargetMode="External"/><Relationship Id="rId2" Type="http://schemas.openxmlformats.org/officeDocument/2006/relationships/hyperlink" Target="https://ollama.com/library/embeddinggemma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ollama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ollama.com/" TargetMode="External"/><Relationship Id="rId2" Type="http://schemas.openxmlformats.org/officeDocument/2006/relationships/hyperlink" Target="https://huggingface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3F72D00C-5325-4C8E-9357-A7721239B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115" y="4019373"/>
            <a:ext cx="14745970" cy="2686227"/>
          </a:xfrm>
        </p:spPr>
        <p:txBody>
          <a:bodyPr/>
          <a:lstStyle/>
          <a:p>
            <a:pPr algn="ctr"/>
            <a:r>
              <a:rPr lang="pl-PL" sz="4000" b="0" spc="-1" dirty="0">
                <a:solidFill>
                  <a:srgbClr val="000000"/>
                </a:solidFill>
              </a:rPr>
              <a:t>Data </a:t>
            </a:r>
            <a:r>
              <a:rPr lang="pl-PL" sz="4000" b="0" spc="-1" dirty="0" err="1">
                <a:solidFill>
                  <a:srgbClr val="000000"/>
                </a:solidFill>
              </a:rPr>
              <a:t>analysis</a:t>
            </a:r>
            <a:r>
              <a:rPr lang="pl-PL" sz="4000" b="0" spc="-1" dirty="0">
                <a:solidFill>
                  <a:srgbClr val="000000"/>
                </a:solidFill>
              </a:rPr>
              <a:t> of </a:t>
            </a:r>
            <a:r>
              <a:rPr lang="pl-PL" sz="4000" b="0" spc="-1" dirty="0" err="1">
                <a:solidFill>
                  <a:srgbClr val="000000"/>
                </a:solidFill>
              </a:rPr>
              <a:t>research</a:t>
            </a:r>
            <a:r>
              <a:rPr lang="pl-PL" sz="4000" b="0" spc="-1" dirty="0">
                <a:solidFill>
                  <a:srgbClr val="000000"/>
                </a:solidFill>
              </a:rPr>
              <a:t> </a:t>
            </a:r>
            <a:r>
              <a:rPr lang="pl-PL" sz="4000" b="0" spc="-1" dirty="0" err="1">
                <a:solidFill>
                  <a:srgbClr val="000000"/>
                </a:solidFill>
              </a:rPr>
              <a:t>project</a:t>
            </a:r>
            <a:r>
              <a:rPr lang="pl-PL" sz="4000" b="0" spc="-1" dirty="0">
                <a:solidFill>
                  <a:srgbClr val="000000"/>
                </a:solidFill>
              </a:rPr>
              <a:t>: </a:t>
            </a:r>
            <a:br>
              <a:rPr lang="pl-PL" sz="4000" spc="-1" dirty="0">
                <a:solidFill>
                  <a:srgbClr val="000000"/>
                </a:solidFill>
              </a:rPr>
            </a:br>
            <a:br>
              <a:rPr lang="pl-PL" sz="4000" spc="-1" dirty="0">
                <a:solidFill>
                  <a:srgbClr val="000000"/>
                </a:solidFill>
              </a:rPr>
            </a:br>
            <a:r>
              <a:rPr lang="pl-PL" sz="4000" dirty="0"/>
              <a:t>LLM – rodzaje, zastosowania i wytyczne kliniczne</a:t>
            </a:r>
          </a:p>
        </p:txBody>
      </p:sp>
      <p:sp>
        <p:nvSpPr>
          <p:cNvPr id="5" name="Podtytuł 4">
            <a:extLst>
              <a:ext uri="{FF2B5EF4-FFF2-40B4-BE49-F238E27FC236}">
                <a16:creationId xmlns:a16="http://schemas.microsoft.com/office/drawing/2014/main" id="{7FADB485-3380-4692-BDE6-605D441A7235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215800" y="6858000"/>
            <a:ext cx="14916600" cy="1371600"/>
          </a:xfrm>
        </p:spPr>
        <p:txBody>
          <a:bodyPr/>
          <a:lstStyle/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lang="pl-PL" sz="2400" spc="-1" dirty="0">
                <a:solidFill>
                  <a:srgbClr val="000000"/>
                </a:solidFill>
                <a:latin typeface="Arial"/>
              </a:rPr>
              <a:t>D</a:t>
            </a:r>
            <a:r>
              <a:rPr lang="en-US" sz="2400" spc="-1" dirty="0" err="1">
                <a:solidFill>
                  <a:srgbClr val="000000"/>
                </a:solidFill>
                <a:latin typeface="Arial"/>
              </a:rPr>
              <a:t>epartment</a:t>
            </a:r>
            <a:r>
              <a:rPr lang="en-US" sz="2400" spc="-1" dirty="0">
                <a:solidFill>
                  <a:srgbClr val="000000"/>
                </a:solidFill>
                <a:latin typeface="Arial"/>
              </a:rPr>
              <a:t> of Biostatistics and Bioinformatics</a:t>
            </a:r>
            <a:endParaRPr lang="pl-PL" sz="2400" spc="-1" dirty="0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spcAft>
                <a:spcPts val="300"/>
              </a:spcAft>
            </a:pPr>
            <a:r>
              <a:rPr lang="pl-PL" sz="2400" spc="-1" dirty="0">
                <a:solidFill>
                  <a:srgbClr val="000000"/>
                </a:solidFill>
                <a:latin typeface="Arial"/>
              </a:rPr>
              <a:t>Dział Analiz </a:t>
            </a:r>
            <a:r>
              <a:rPr lang="pl-PL" sz="2400" spc="-1" dirty="0" err="1">
                <a:solidFill>
                  <a:srgbClr val="000000"/>
                </a:solidFill>
                <a:latin typeface="Arial"/>
              </a:rPr>
              <a:t>Bioinformatyczno-Biostatystycznych</a:t>
            </a:r>
            <a:r>
              <a:rPr lang="pl-PL" sz="2400" spc="-1" dirty="0">
                <a:solidFill>
                  <a:srgbClr val="000000"/>
                </a:solidFill>
                <a:latin typeface="Arial"/>
              </a:rPr>
              <a:t> </a:t>
            </a:r>
            <a:endParaRPr lang="pl-PL" sz="2400" spc="-1" dirty="0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spcAft>
                <a:spcPts val="300"/>
              </a:spcAft>
            </a:pPr>
            <a:endParaRPr lang="pl-PL" sz="2400" b="1" dirty="0"/>
          </a:p>
        </p:txBody>
      </p:sp>
      <p:sp>
        <p:nvSpPr>
          <p:cNvPr id="8" name="CustomShape 4"/>
          <p:cNvSpPr/>
          <p:nvPr/>
        </p:nvSpPr>
        <p:spPr>
          <a:xfrm>
            <a:off x="254000" y="8378989"/>
            <a:ext cx="16840200" cy="8295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l-PL" sz="2400" b="0" strike="noStrike" spc="-1" dirty="0" err="1">
                <a:solidFill>
                  <a:srgbClr val="000000"/>
                </a:solidFill>
                <a:latin typeface="Arial"/>
              </a:rPr>
              <a:t>Research</a:t>
            </a:r>
            <a:r>
              <a:rPr lang="pl-PL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pl-PL" sz="2400" b="0" strike="noStrike" spc="-1" dirty="0" err="1">
                <a:solidFill>
                  <a:srgbClr val="000000"/>
                </a:solidFill>
                <a:latin typeface="Arial"/>
              </a:rPr>
              <a:t>project</a:t>
            </a:r>
            <a:r>
              <a:rPr lang="pl-PL" sz="2400" b="0" strike="noStrike" spc="-1" dirty="0">
                <a:solidFill>
                  <a:srgbClr val="000000"/>
                </a:solidFill>
                <a:latin typeface="Arial"/>
              </a:rPr>
              <a:t> of:  Natalia Nowak</a:t>
            </a:r>
          </a:p>
          <a:p>
            <a:pPr>
              <a:lnSpc>
                <a:spcPct val="100000"/>
              </a:lnSpc>
            </a:pPr>
            <a:r>
              <a:rPr lang="pl-PL" sz="2400" spc="-1" dirty="0" err="1">
                <a:solidFill>
                  <a:srgbClr val="000000"/>
                </a:solidFill>
                <a:latin typeface="Arial"/>
              </a:rPr>
              <a:t>Scientific</a:t>
            </a:r>
            <a:r>
              <a:rPr lang="pl-PL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pl-PL" sz="2400" spc="-1" dirty="0" err="1">
                <a:solidFill>
                  <a:srgbClr val="000000"/>
                </a:solidFill>
                <a:latin typeface="Arial"/>
              </a:rPr>
              <a:t>supervisor</a:t>
            </a:r>
            <a:r>
              <a:rPr lang="pl-PL" sz="2400" spc="-1" dirty="0">
                <a:solidFill>
                  <a:srgbClr val="000000"/>
                </a:solidFill>
                <a:latin typeface="Arial"/>
              </a:rPr>
              <a:t>: dr n. </a:t>
            </a:r>
            <a:r>
              <a:rPr lang="pl-PL" sz="2400" spc="-1" dirty="0" err="1">
                <a:solidFill>
                  <a:srgbClr val="000000"/>
                </a:solidFill>
                <a:latin typeface="Arial"/>
              </a:rPr>
              <a:t>tech</a:t>
            </a:r>
            <a:r>
              <a:rPr lang="pl-PL" sz="2400" spc="-1" dirty="0">
                <a:solidFill>
                  <a:srgbClr val="000000"/>
                </a:solidFill>
                <a:latin typeface="Arial"/>
              </a:rPr>
              <a:t>. inż. Agata Wilk</a:t>
            </a:r>
          </a:p>
        </p:txBody>
      </p:sp>
    </p:spTree>
    <p:extLst>
      <p:ext uri="{BB962C8B-B14F-4D97-AF65-F5344CB8AC3E}">
        <p14:creationId xmlns:p14="http://schemas.microsoft.com/office/powerpoint/2010/main" val="272299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B1E75-A28A-5466-1B83-A184891E7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4949A3F6-6EBC-7CB3-A2F9-152CF9F5FE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10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F01F754-FA8B-654E-8EF8-43D488A3C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" y="412304"/>
            <a:ext cx="9606890" cy="1440160"/>
          </a:xfrm>
        </p:spPr>
        <p:txBody>
          <a:bodyPr/>
          <a:lstStyle/>
          <a:p>
            <a:r>
              <a:rPr lang="pl-PL" sz="4000" dirty="0"/>
              <a:t>Skąd brać modele? </a:t>
            </a:r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025289D7-406B-3952-A281-B4A449CAF3B8}"/>
              </a:ext>
            </a:extLst>
          </p:cNvPr>
          <p:cNvCxnSpPr>
            <a:cxnSpLocks/>
          </p:cNvCxnSpPr>
          <p:nvPr/>
        </p:nvCxnSpPr>
        <p:spPr>
          <a:xfrm flipH="1">
            <a:off x="0" y="700336"/>
            <a:ext cx="6561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1">
            <a:extLst>
              <a:ext uri="{FF2B5EF4-FFF2-40B4-BE49-F238E27FC236}">
                <a16:creationId xmlns:a16="http://schemas.microsoft.com/office/drawing/2014/main" id="{A2BD87AE-7722-BAA7-6C5D-143921FEEDB7}"/>
              </a:ext>
            </a:extLst>
          </p:cNvPr>
          <p:cNvSpPr txBox="1">
            <a:spLocks/>
          </p:cNvSpPr>
          <p:nvPr/>
        </p:nvSpPr>
        <p:spPr>
          <a:xfrm>
            <a:off x="14419827" y="1247402"/>
            <a:ext cx="2190066" cy="69128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pl-PL" sz="4000" kern="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W CHMURZE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68B446E3-BBC6-9935-19D0-44AD3A2CC9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42652" y="1200808"/>
            <a:ext cx="638200" cy="638200"/>
          </a:xfrm>
          <a:prstGeom prst="rect">
            <a:avLst/>
          </a:prstGeom>
        </p:spPr>
      </p:pic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A54FFA11-1245-9E11-0AF5-F8EC4A968A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2000" dirty="0"/>
              <a:t>Porównanie ofert obu platform chmurowych</a:t>
            </a:r>
          </a:p>
        </p:txBody>
      </p:sp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E57A42FE-26B2-47C6-1A10-6E77FBC9A7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268489"/>
              </p:ext>
            </p:extLst>
          </p:nvPr>
        </p:nvGraphicFramePr>
        <p:xfrm>
          <a:off x="861035" y="2716560"/>
          <a:ext cx="15008124" cy="4923304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002708">
                  <a:extLst>
                    <a:ext uri="{9D8B030D-6E8A-4147-A177-3AD203B41FA5}">
                      <a16:colId xmlns:a16="http://schemas.microsoft.com/office/drawing/2014/main" val="3757197671"/>
                    </a:ext>
                  </a:extLst>
                </a:gridCol>
                <a:gridCol w="5002708">
                  <a:extLst>
                    <a:ext uri="{9D8B030D-6E8A-4147-A177-3AD203B41FA5}">
                      <a16:colId xmlns:a16="http://schemas.microsoft.com/office/drawing/2014/main" val="2939078503"/>
                    </a:ext>
                  </a:extLst>
                </a:gridCol>
                <a:gridCol w="5002708">
                  <a:extLst>
                    <a:ext uri="{9D8B030D-6E8A-4147-A177-3AD203B41FA5}">
                      <a16:colId xmlns:a16="http://schemas.microsoft.com/office/drawing/2014/main" val="422568434"/>
                    </a:ext>
                  </a:extLst>
                </a:gridCol>
              </a:tblGrid>
              <a:tr h="6154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dirty="0"/>
                        <a:t>Obszar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b="1" dirty="0" err="1"/>
                        <a:t>Azure</a:t>
                      </a:r>
                      <a:endParaRPr lang="pl-PL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b="1" dirty="0"/>
                        <a:t>AWS</a:t>
                      </a:r>
                      <a:endParaRPr lang="pl-PL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466165"/>
                  </a:ext>
                </a:extLst>
              </a:tr>
              <a:tr h="6154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b="1" dirty="0"/>
                        <a:t>Flagowa usługa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b="1"/>
                        <a:t>Azure OpenAI Service</a:t>
                      </a:r>
                      <a:endParaRPr lang="pl-PL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b="1"/>
                        <a:t>Amazon Bedrock</a:t>
                      </a:r>
                      <a:endParaRPr lang="pl-PL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30742731"/>
                  </a:ext>
                </a:extLst>
              </a:tr>
              <a:tr h="6154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/>
                        <a:t>GPT-4 / GPT-4o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dirty="0"/>
                        <a:t>✅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dirty="0"/>
                        <a:t>❌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105939"/>
                  </a:ext>
                </a:extLst>
              </a:tr>
              <a:tr h="6154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/>
                        <a:t>Modele OpenAI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dirty="0"/>
                        <a:t>✅ (ekskluzywnie)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/>
                        <a:t>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2002446"/>
                  </a:ext>
                </a:extLst>
              </a:tr>
              <a:tr h="6154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/>
                        <a:t>Modele Meta (Llama)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/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/>
                        <a:t>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0945092"/>
                  </a:ext>
                </a:extLst>
              </a:tr>
              <a:tr h="6154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/>
                        <a:t>Modele Mistral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/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/>
                        <a:t>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2013838"/>
                  </a:ext>
                </a:extLst>
              </a:tr>
              <a:tr h="6154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/>
                        <a:t>Modele Anthropic (Claude)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/>
                        <a:t>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3987077"/>
                  </a:ext>
                </a:extLst>
              </a:tr>
              <a:tr h="6154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/>
                        <a:t>Modele Amazon (Titan)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dirty="0"/>
                        <a:t>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163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2108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8F40C-0B18-9F3A-89C3-8C6B8F0D7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38136508-F256-AE8A-F7B5-6C16A33BF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410" y="2243328"/>
            <a:ext cx="6423625" cy="1985400"/>
          </a:xfrm>
        </p:spPr>
        <p:txBody>
          <a:bodyPr/>
          <a:lstStyle/>
          <a:p>
            <a:pPr algn="just"/>
            <a:r>
              <a:rPr lang="pl-PL" sz="1400" dirty="0"/>
              <a:t>ESMO jest Europejskim Towarzystwem Onkologii Medycznej. Reprezentując ponad 50 000 członków na całym świecie, ESMO jest punktem odniesienia dla edukacji i informacji onkologicznej.</a:t>
            </a:r>
          </a:p>
          <a:p>
            <a:pPr algn="just"/>
            <a:endParaRPr lang="pl-PL" sz="1400" dirty="0"/>
          </a:p>
          <a:p>
            <a:pPr algn="just"/>
            <a:r>
              <a:rPr lang="pl-PL" sz="1400" dirty="0"/>
              <a:t>Podstawową misją ESMO jest poprawa jakości opieki onkologicznej, od profilaktyki i diagnostyki po opiekę paliatywną i obserwację pacjenta. Ma na celu edukację – lekarzy, pacjentów chorych na raka i ogółu społeczeństwa – w zakresie najlepszych praktyk i najnowszych osiągnięć onkologii. I ma promować równy dostęp do optymalnej opieki onkologicznej dla wszystkich pacjentów.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912EE773-0A96-1ADD-02C9-8D19CDB5C8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11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BB315F0-2DC2-4F50-10DF-E310022F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1035" y="1054083"/>
            <a:ext cx="2766130" cy="650760"/>
          </a:xfrm>
          <a:ln w="38100">
            <a:solidFill>
              <a:srgbClr val="C00000"/>
            </a:solidFill>
          </a:ln>
        </p:spPr>
        <p:txBody>
          <a:bodyPr anchor="ctr"/>
          <a:lstStyle/>
          <a:p>
            <a:pPr algn="ctr"/>
            <a:r>
              <a:rPr lang="pl-PL" dirty="0"/>
              <a:t>ESMO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B08660E7-4C06-BC86-B583-166FCE1925D1}"/>
              </a:ext>
            </a:extLst>
          </p:cNvPr>
          <p:cNvSpPr txBox="1"/>
          <p:nvPr/>
        </p:nvSpPr>
        <p:spPr>
          <a:xfrm>
            <a:off x="15086084" y="223483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latin typeface="Agency FB" panose="020B0503020202020204" pitchFamily="34" charset="0"/>
                <a:cs typeface="Aldhabi" panose="020F0502020204030204" pitchFamily="2" charset="-78"/>
              </a:rPr>
              <a:t>Wytyczne kliniczne</a:t>
            </a:r>
          </a:p>
        </p:txBody>
      </p:sp>
      <p:cxnSp>
        <p:nvCxnSpPr>
          <p:cNvPr id="6" name="Straight Connector 3">
            <a:extLst>
              <a:ext uri="{FF2B5EF4-FFF2-40B4-BE49-F238E27FC236}">
                <a16:creationId xmlns:a16="http://schemas.microsoft.com/office/drawing/2014/main" id="{6D3D135A-3230-3371-44D3-98E42C88DC15}"/>
              </a:ext>
            </a:extLst>
          </p:cNvPr>
          <p:cNvCxnSpPr>
            <a:cxnSpLocks/>
          </p:cNvCxnSpPr>
          <p:nvPr/>
        </p:nvCxnSpPr>
        <p:spPr>
          <a:xfrm flipH="1">
            <a:off x="0" y="700336"/>
            <a:ext cx="6561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ytuł 3">
            <a:extLst>
              <a:ext uri="{FF2B5EF4-FFF2-40B4-BE49-F238E27FC236}">
                <a16:creationId xmlns:a16="http://schemas.microsoft.com/office/drawing/2014/main" id="{137260B1-1DD8-15D3-094D-E5452C0E7EB0}"/>
              </a:ext>
            </a:extLst>
          </p:cNvPr>
          <p:cNvSpPr txBox="1">
            <a:spLocks/>
          </p:cNvSpPr>
          <p:nvPr/>
        </p:nvSpPr>
        <p:spPr>
          <a:xfrm>
            <a:off x="867410" y="412304"/>
            <a:ext cx="9606890" cy="144016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eaLnBrk="1" hangingPunct="1">
              <a:defRPr sz="3600" b="1">
                <a:latin typeface="Good Headline Pro"/>
                <a:ea typeface="+mj-ea"/>
                <a:cs typeface="+mj-cs"/>
              </a:defRPr>
            </a:lvl1pPr>
          </a:lstStyle>
          <a:p>
            <a:r>
              <a:rPr lang="pl-PL" sz="4000" kern="0" dirty="0">
                <a:solidFill>
                  <a:sysClr val="windowText" lastClr="000000"/>
                </a:solidFill>
              </a:rPr>
              <a:t>Skąd brać dane?</a:t>
            </a:r>
          </a:p>
        </p:txBody>
      </p:sp>
      <p:sp>
        <p:nvSpPr>
          <p:cNvPr id="8" name="Symbol zastępczy tekstu 1">
            <a:extLst>
              <a:ext uri="{FF2B5EF4-FFF2-40B4-BE49-F238E27FC236}">
                <a16:creationId xmlns:a16="http://schemas.microsoft.com/office/drawing/2014/main" id="{D8C383C6-69B8-00A6-3F2C-D6E4CAFA9782}"/>
              </a:ext>
            </a:extLst>
          </p:cNvPr>
          <p:cNvSpPr txBox="1">
            <a:spLocks/>
          </p:cNvSpPr>
          <p:nvPr/>
        </p:nvSpPr>
        <p:spPr>
          <a:xfrm>
            <a:off x="867410" y="1247402"/>
            <a:ext cx="6582554" cy="69128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endParaRPr lang="pl-PL" sz="3600" kern="0" dirty="0">
              <a:solidFill>
                <a:sysClr val="windowText" lastClr="000000"/>
              </a:solidFill>
              <a:latin typeface="Agency FB" panose="020B0503020202020204" pitchFamily="34" charset="0"/>
            </a:endParaRPr>
          </a:p>
        </p:txBody>
      </p:sp>
      <p:sp>
        <p:nvSpPr>
          <p:cNvPr id="9" name="Symbol zastępczy tekstu 1">
            <a:extLst>
              <a:ext uri="{FF2B5EF4-FFF2-40B4-BE49-F238E27FC236}">
                <a16:creationId xmlns:a16="http://schemas.microsoft.com/office/drawing/2014/main" id="{96277323-BC32-F4D6-8DB1-8DDBCFA0A29C}"/>
              </a:ext>
            </a:extLst>
          </p:cNvPr>
          <p:cNvSpPr txBox="1">
            <a:spLocks/>
          </p:cNvSpPr>
          <p:nvPr/>
        </p:nvSpPr>
        <p:spPr>
          <a:xfrm>
            <a:off x="867410" y="1054083"/>
            <a:ext cx="6582554" cy="69128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pl-PL" sz="3600" kern="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Publiczne dane</a:t>
            </a:r>
          </a:p>
        </p:txBody>
      </p:sp>
      <p:sp>
        <p:nvSpPr>
          <p:cNvPr id="10" name="Symbol zastępczy tekstu 1">
            <a:extLst>
              <a:ext uri="{FF2B5EF4-FFF2-40B4-BE49-F238E27FC236}">
                <a16:creationId xmlns:a16="http://schemas.microsoft.com/office/drawing/2014/main" id="{3E2B8A2D-0B45-6B89-38C6-00BE23E4ADAB}"/>
              </a:ext>
            </a:extLst>
          </p:cNvPr>
          <p:cNvSpPr txBox="1">
            <a:spLocks/>
          </p:cNvSpPr>
          <p:nvPr/>
        </p:nvSpPr>
        <p:spPr>
          <a:xfrm>
            <a:off x="8860299" y="2162504"/>
            <a:ext cx="7734682" cy="220142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pl-PL" sz="1600" dirty="0"/>
              <a:t>W zależności od dokumentu z wytycznymi ESMO opisuje: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l-PL" sz="1600" dirty="0"/>
              <a:t>Diagnostykę,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l-PL" sz="1600" dirty="0"/>
              <a:t>klasyfikację i stadia zaawansowania,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l-PL" sz="1600" dirty="0"/>
              <a:t>leczenie chirurgiczne, systemowe i celowane,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l-PL" sz="1600" dirty="0"/>
              <a:t>leczenie wspomagające i nadzór po terapii,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l-PL" sz="1600" dirty="0"/>
              <a:t>algorytmy postępowania klinicznego z wyraźnymi ocenami siły dowodów.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l-PL" sz="1600" kern="0" dirty="0">
              <a:solidFill>
                <a:sysClr val="windowText" lastClr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l-PL" sz="1600" kern="0" dirty="0">
              <a:solidFill>
                <a:sysClr val="windowText" lastClr="000000"/>
              </a:solidFill>
            </a:endParaRPr>
          </a:p>
        </p:txBody>
      </p:sp>
      <p:sp>
        <p:nvSpPr>
          <p:cNvPr id="15" name="Symbol zastępczy tekstu 1">
            <a:extLst>
              <a:ext uri="{FF2B5EF4-FFF2-40B4-BE49-F238E27FC236}">
                <a16:creationId xmlns:a16="http://schemas.microsoft.com/office/drawing/2014/main" id="{A2DD23C4-6FD8-73C9-2597-F1234199C381}"/>
              </a:ext>
            </a:extLst>
          </p:cNvPr>
          <p:cNvSpPr txBox="1">
            <a:spLocks/>
          </p:cNvSpPr>
          <p:nvPr/>
        </p:nvSpPr>
        <p:spPr>
          <a:xfrm>
            <a:off x="10834341" y="700336"/>
            <a:ext cx="5760640" cy="123834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1400" kern="0" dirty="0">
                <a:solidFill>
                  <a:sysClr val="windowText" lastClr="000000"/>
                </a:solidFill>
                <a:hlinkClick r:id="rId2"/>
              </a:rPr>
              <a:t>https://www.esmo.org/guidelines/esmo-clinical-practice-guidelines-endocrine-and-neuroendocrine-cancers</a:t>
            </a:r>
            <a:endParaRPr lang="pl-PL" sz="1400" kern="0" dirty="0">
              <a:solidFill>
                <a:sysClr val="windowText" lastClr="000000"/>
              </a:solidFill>
            </a:endParaRPr>
          </a:p>
          <a:p>
            <a:pPr algn="just"/>
            <a:endParaRPr lang="pl-PL" sz="1400" kern="0" dirty="0">
              <a:solidFill>
                <a:sysClr val="windowText" lastClr="000000"/>
              </a:solidFill>
            </a:endParaRPr>
          </a:p>
          <a:p>
            <a:pPr algn="just"/>
            <a:r>
              <a:rPr lang="pl-PL" sz="1400" kern="0" dirty="0">
                <a:solidFill>
                  <a:sysClr val="windowText" lastClr="000000"/>
                </a:solidFill>
                <a:hlinkClick r:id="rId3"/>
              </a:rPr>
              <a:t>https://www.esmo.org/guidelines/esmo-clinical-practice-guideline-thyroid-cancer</a:t>
            </a:r>
            <a:endParaRPr lang="pl-PL" sz="1400" kern="0" dirty="0">
              <a:solidFill>
                <a:sysClr val="windowText" lastClr="000000"/>
              </a:solidFill>
            </a:endParaRPr>
          </a:p>
          <a:p>
            <a:pPr algn="just"/>
            <a:endParaRPr lang="pl-PL" sz="1400" kern="0" dirty="0">
              <a:solidFill>
                <a:sysClr val="windowText" lastClr="000000"/>
              </a:solidFill>
            </a:endParaRPr>
          </a:p>
          <a:p>
            <a:pPr algn="just"/>
            <a:endParaRPr lang="pl-PL" sz="1400" kern="0" dirty="0">
              <a:solidFill>
                <a:sysClr val="windowText" lastClr="000000"/>
              </a:solidFill>
            </a:endParaRPr>
          </a:p>
        </p:txBody>
      </p:sp>
      <p:sp>
        <p:nvSpPr>
          <p:cNvPr id="18" name="Symbol zastępczy tekstu 1">
            <a:extLst>
              <a:ext uri="{FF2B5EF4-FFF2-40B4-BE49-F238E27FC236}">
                <a16:creationId xmlns:a16="http://schemas.microsoft.com/office/drawing/2014/main" id="{191B70BE-58A6-AB24-870C-EC12BCBF62D5}"/>
              </a:ext>
            </a:extLst>
          </p:cNvPr>
          <p:cNvSpPr txBox="1">
            <a:spLocks/>
          </p:cNvSpPr>
          <p:nvPr/>
        </p:nvSpPr>
        <p:spPr>
          <a:xfrm>
            <a:off x="1019810" y="4597152"/>
            <a:ext cx="6423625" cy="169736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pl-PL" sz="1600" b="1" kern="0" dirty="0">
                <a:solidFill>
                  <a:sysClr val="windowText" lastClr="000000"/>
                </a:solidFill>
              </a:rPr>
              <a:t>Wytyczne wychodzą aktualnie mniej więcej co 1-3 lata. Publikuje również streszczenia wytycznych, algorytmy leczenia oraz narzędzia pomocnicze </a:t>
            </a:r>
          </a:p>
        </p:txBody>
      </p:sp>
      <p:pic>
        <p:nvPicPr>
          <p:cNvPr id="12" name="Obraz 11" descr="Obraz zawierający tekst, Czcionka, zrzut ekranu, algebra&#10;&#10;Zawartość wygenerowana przez AI może być niepoprawna.">
            <a:extLst>
              <a:ext uri="{FF2B5EF4-FFF2-40B4-BE49-F238E27FC236}">
                <a16:creationId xmlns:a16="http://schemas.microsoft.com/office/drawing/2014/main" id="{844685CD-774B-29CC-21C7-3F9E2D929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097" y="5740896"/>
            <a:ext cx="6484435" cy="1393301"/>
          </a:xfrm>
          <a:prstGeom prst="rect">
            <a:avLst/>
          </a:prstGeom>
        </p:spPr>
      </p:pic>
      <p:pic>
        <p:nvPicPr>
          <p:cNvPr id="16" name="Obraz 15" descr="Obraz zawierający tekst, Czcionka, zrzut ekranu, algebra&#10;&#10;Zawartość wygenerowana przez AI może być niepoprawna.">
            <a:extLst>
              <a:ext uri="{FF2B5EF4-FFF2-40B4-BE49-F238E27FC236}">
                <a16:creationId xmlns:a16="http://schemas.microsoft.com/office/drawing/2014/main" id="{7F682AB1-F5CC-ECBF-0C02-3ED2AD70D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097" y="7051694"/>
            <a:ext cx="6846912" cy="1509988"/>
          </a:xfrm>
          <a:prstGeom prst="rect">
            <a:avLst/>
          </a:prstGeom>
        </p:spPr>
      </p:pic>
      <p:pic>
        <p:nvPicPr>
          <p:cNvPr id="19" name="Obraz 18" descr="Obraz zawierający tekst, zrzut ekranu, Czcionka&#10;&#10;Zawartość wygenerowana przez AI może być niepoprawna.">
            <a:extLst>
              <a:ext uri="{FF2B5EF4-FFF2-40B4-BE49-F238E27FC236}">
                <a16:creationId xmlns:a16="http://schemas.microsoft.com/office/drawing/2014/main" id="{81711411-95E1-9B7F-97E3-8ABB033769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6722" y="5808235"/>
            <a:ext cx="5227390" cy="1447585"/>
          </a:xfrm>
          <a:prstGeom prst="rect">
            <a:avLst/>
          </a:prstGeom>
        </p:spPr>
      </p:pic>
      <p:pic>
        <p:nvPicPr>
          <p:cNvPr id="21" name="Obraz 20" descr="Obraz zawierający tekst, zrzut ekranu, Czcionka&#10;&#10;Zawartość wygenerowana przez AI może być niepoprawna.">
            <a:extLst>
              <a:ext uri="{FF2B5EF4-FFF2-40B4-BE49-F238E27FC236}">
                <a16:creationId xmlns:a16="http://schemas.microsoft.com/office/drawing/2014/main" id="{1F127607-B390-36A7-76F9-482BC77574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4045" y="7255406"/>
            <a:ext cx="6098647" cy="121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290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7A79C-3B47-4FA6-E77D-94B0C951E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BA7CBF5F-1F3F-94AE-C617-C57C30183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410" y="2243328"/>
            <a:ext cx="6423625" cy="1697368"/>
          </a:xfrm>
        </p:spPr>
        <p:txBody>
          <a:bodyPr/>
          <a:lstStyle/>
          <a:p>
            <a:pPr algn="just"/>
            <a:r>
              <a:rPr lang="pl-PL" sz="1400" dirty="0"/>
              <a:t>Członkowie </a:t>
            </a:r>
            <a:r>
              <a:rPr lang="pl-PL" sz="1400" b="1" dirty="0"/>
              <a:t>American </a:t>
            </a:r>
            <a:r>
              <a:rPr lang="pl-PL" sz="1400" b="1" dirty="0" err="1"/>
              <a:t>Thyroid</a:t>
            </a:r>
            <a:r>
              <a:rPr lang="pl-PL" sz="1400" b="1" dirty="0"/>
              <a:t> </a:t>
            </a:r>
            <a:r>
              <a:rPr lang="pl-PL" sz="1400" b="1" dirty="0" err="1"/>
              <a:t>Association</a:t>
            </a:r>
            <a:r>
              <a:rPr lang="pl-PL" sz="1400" b="1" dirty="0"/>
              <a:t> </a:t>
            </a:r>
            <a:r>
              <a:rPr lang="pl-PL" sz="1400" dirty="0"/>
              <a:t>to specjaliści w dziedzinie tarczycy, którzy dążą do transformacji opieki nad tarczycą poprzez doskonałość kliniczną, edukację, odkrycia naukowe i orędownictwo w ramach społeczności opartej na współpracy.</a:t>
            </a:r>
          </a:p>
          <a:p>
            <a:pPr algn="just"/>
            <a:endParaRPr lang="pl-PL" sz="1400" dirty="0"/>
          </a:p>
          <a:p>
            <a:pPr algn="just"/>
            <a:r>
              <a:rPr lang="pl-PL" sz="1400" dirty="0"/>
              <a:t>Wytyczne zostały opracowane przez zespoły zadaniowe ds. wytycznych Amerykańskiego Stowarzyszenia Tarczycy, wybrane ze względu na ich wiedzę specjalistyczną w tym temacie.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EAFE10C-C23E-8EAE-A709-E10CDCBD9B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12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BD76E5A9-2987-B83C-653B-84D5B8493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1035" y="1054083"/>
            <a:ext cx="2766130" cy="650760"/>
          </a:xfrm>
          <a:ln w="38100">
            <a:solidFill>
              <a:srgbClr val="C00000"/>
            </a:solidFill>
          </a:ln>
        </p:spPr>
        <p:txBody>
          <a:bodyPr anchor="ctr"/>
          <a:lstStyle/>
          <a:p>
            <a:pPr algn="ctr"/>
            <a:r>
              <a:rPr lang="pl-PL" dirty="0"/>
              <a:t>ATA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04000BC9-3D41-909A-9073-CFA350F34335}"/>
              </a:ext>
            </a:extLst>
          </p:cNvPr>
          <p:cNvSpPr txBox="1"/>
          <p:nvPr/>
        </p:nvSpPr>
        <p:spPr>
          <a:xfrm>
            <a:off x="15086084" y="223483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latin typeface="Agency FB" panose="020B0503020202020204" pitchFamily="34" charset="0"/>
                <a:cs typeface="Aldhabi" panose="020F0502020204030204" pitchFamily="2" charset="-78"/>
              </a:rPr>
              <a:t>Wytyczne kliniczne</a:t>
            </a:r>
          </a:p>
        </p:txBody>
      </p:sp>
      <p:cxnSp>
        <p:nvCxnSpPr>
          <p:cNvPr id="6" name="Straight Connector 3">
            <a:extLst>
              <a:ext uri="{FF2B5EF4-FFF2-40B4-BE49-F238E27FC236}">
                <a16:creationId xmlns:a16="http://schemas.microsoft.com/office/drawing/2014/main" id="{04744D70-365B-DC33-01DB-99E4458990D2}"/>
              </a:ext>
            </a:extLst>
          </p:cNvPr>
          <p:cNvCxnSpPr>
            <a:cxnSpLocks/>
          </p:cNvCxnSpPr>
          <p:nvPr/>
        </p:nvCxnSpPr>
        <p:spPr>
          <a:xfrm flipH="1">
            <a:off x="0" y="700336"/>
            <a:ext cx="6561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ytuł 3">
            <a:extLst>
              <a:ext uri="{FF2B5EF4-FFF2-40B4-BE49-F238E27FC236}">
                <a16:creationId xmlns:a16="http://schemas.microsoft.com/office/drawing/2014/main" id="{F5B64E6E-70AF-4D0D-AE2F-AF3A36C43178}"/>
              </a:ext>
            </a:extLst>
          </p:cNvPr>
          <p:cNvSpPr txBox="1">
            <a:spLocks/>
          </p:cNvSpPr>
          <p:nvPr/>
        </p:nvSpPr>
        <p:spPr>
          <a:xfrm>
            <a:off x="867410" y="412304"/>
            <a:ext cx="9606890" cy="144016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eaLnBrk="1" hangingPunct="1">
              <a:defRPr sz="3600" b="1">
                <a:latin typeface="Good Headline Pro"/>
                <a:ea typeface="+mj-ea"/>
                <a:cs typeface="+mj-cs"/>
              </a:defRPr>
            </a:lvl1pPr>
          </a:lstStyle>
          <a:p>
            <a:r>
              <a:rPr lang="pl-PL" sz="4000" kern="0" dirty="0">
                <a:solidFill>
                  <a:sysClr val="windowText" lastClr="000000"/>
                </a:solidFill>
              </a:rPr>
              <a:t>Skąd brać dane?</a:t>
            </a:r>
          </a:p>
        </p:txBody>
      </p:sp>
      <p:sp>
        <p:nvSpPr>
          <p:cNvPr id="8" name="Symbol zastępczy tekstu 1">
            <a:extLst>
              <a:ext uri="{FF2B5EF4-FFF2-40B4-BE49-F238E27FC236}">
                <a16:creationId xmlns:a16="http://schemas.microsoft.com/office/drawing/2014/main" id="{7EE6A615-C80B-90CD-0E3C-E1CE26EF75CF}"/>
              </a:ext>
            </a:extLst>
          </p:cNvPr>
          <p:cNvSpPr txBox="1">
            <a:spLocks/>
          </p:cNvSpPr>
          <p:nvPr/>
        </p:nvSpPr>
        <p:spPr>
          <a:xfrm>
            <a:off x="867410" y="1247402"/>
            <a:ext cx="6582554" cy="69128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endParaRPr lang="pl-PL" sz="3600" kern="0" dirty="0">
              <a:solidFill>
                <a:sysClr val="windowText" lastClr="000000"/>
              </a:solidFill>
              <a:latin typeface="Agency FB" panose="020B0503020202020204" pitchFamily="34" charset="0"/>
            </a:endParaRPr>
          </a:p>
        </p:txBody>
      </p:sp>
      <p:sp>
        <p:nvSpPr>
          <p:cNvPr id="9" name="Symbol zastępczy tekstu 1">
            <a:extLst>
              <a:ext uri="{FF2B5EF4-FFF2-40B4-BE49-F238E27FC236}">
                <a16:creationId xmlns:a16="http://schemas.microsoft.com/office/drawing/2014/main" id="{0E9C1306-9776-7A86-7798-1C1F148FB042}"/>
              </a:ext>
            </a:extLst>
          </p:cNvPr>
          <p:cNvSpPr txBox="1">
            <a:spLocks/>
          </p:cNvSpPr>
          <p:nvPr/>
        </p:nvSpPr>
        <p:spPr>
          <a:xfrm>
            <a:off x="867410" y="1054083"/>
            <a:ext cx="6582554" cy="69128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pl-PL" sz="3600" kern="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Publiczne dane</a:t>
            </a:r>
          </a:p>
        </p:txBody>
      </p:sp>
      <p:sp>
        <p:nvSpPr>
          <p:cNvPr id="10" name="Symbol zastępczy tekstu 1">
            <a:extLst>
              <a:ext uri="{FF2B5EF4-FFF2-40B4-BE49-F238E27FC236}">
                <a16:creationId xmlns:a16="http://schemas.microsoft.com/office/drawing/2014/main" id="{07535004-FA21-75B0-BAF9-7B05C2D23093}"/>
              </a:ext>
            </a:extLst>
          </p:cNvPr>
          <p:cNvSpPr txBox="1">
            <a:spLocks/>
          </p:cNvSpPr>
          <p:nvPr/>
        </p:nvSpPr>
        <p:spPr>
          <a:xfrm>
            <a:off x="9830953" y="2243328"/>
            <a:ext cx="6649837" cy="515375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pl-PL" sz="1600" dirty="0"/>
              <a:t>ATA koncentruje się wyłącznie na: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600" dirty="0"/>
              <a:t>tarczycy,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600" dirty="0"/>
              <a:t>przytarczycach,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600" dirty="0"/>
              <a:t>biologii hormonów tarczycy.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l-PL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l-PL" sz="1600" dirty="0"/>
          </a:p>
          <a:p>
            <a:r>
              <a:rPr lang="pl-PL" sz="1600" b="1" dirty="0"/>
              <a:t>Tworzy najbardziej kompleksowe wytyczne kliniczne dla raka tarczycy</a:t>
            </a:r>
            <a:r>
              <a:rPr lang="pl-PL" sz="1600" dirty="0"/>
              <a:t>.</a:t>
            </a:r>
          </a:p>
          <a:p>
            <a:endParaRPr lang="pl-PL" sz="1600" dirty="0"/>
          </a:p>
          <a:p>
            <a:pPr>
              <a:lnSpc>
                <a:spcPct val="150000"/>
              </a:lnSpc>
            </a:pPr>
            <a:r>
              <a:rPr lang="pl-PL" sz="1600" dirty="0"/>
              <a:t>ATA publikuje wytyczne dla: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600" dirty="0"/>
              <a:t>zróżnicowanego raka tarczycy (brodawkowaty, pęcherzykowy),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600" dirty="0" err="1"/>
              <a:t>rdzeniastego</a:t>
            </a:r>
            <a:r>
              <a:rPr lang="pl-PL" sz="1600" dirty="0"/>
              <a:t> raka tarczycy (MTC),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600" dirty="0" err="1"/>
              <a:t>anaplastycznego</a:t>
            </a:r>
            <a:r>
              <a:rPr lang="pl-PL" sz="1600" dirty="0"/>
              <a:t> raka tarczycy (ATC),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600" dirty="0"/>
              <a:t>nowotworów tarczycy u dzieci,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600" dirty="0"/>
              <a:t>chorób </a:t>
            </a:r>
            <a:r>
              <a:rPr lang="pl-PL" sz="1600" dirty="0" err="1"/>
              <a:t>przednowotworowych</a:t>
            </a:r>
            <a:r>
              <a:rPr lang="pl-PL" sz="1600" dirty="0"/>
              <a:t> i zmian granicznych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l-PL" sz="1600" kern="0" dirty="0">
              <a:solidFill>
                <a:sysClr val="windowText" lastClr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l-PL" sz="1600" kern="0" dirty="0">
              <a:solidFill>
                <a:sysClr val="windowText" lastClr="000000"/>
              </a:solidFill>
            </a:endParaRPr>
          </a:p>
        </p:txBody>
      </p:sp>
      <p:sp>
        <p:nvSpPr>
          <p:cNvPr id="15" name="Symbol zastępczy tekstu 1">
            <a:extLst>
              <a:ext uri="{FF2B5EF4-FFF2-40B4-BE49-F238E27FC236}">
                <a16:creationId xmlns:a16="http://schemas.microsoft.com/office/drawing/2014/main" id="{68820B15-280B-2C1A-B5E2-A5D068E40F41}"/>
              </a:ext>
            </a:extLst>
          </p:cNvPr>
          <p:cNvSpPr txBox="1">
            <a:spLocks/>
          </p:cNvSpPr>
          <p:nvPr/>
        </p:nvSpPr>
        <p:spPr>
          <a:xfrm>
            <a:off x="10834340" y="700336"/>
            <a:ext cx="6423625" cy="4616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1400" kern="0" dirty="0">
                <a:solidFill>
                  <a:sysClr val="windowText" lastClr="000000"/>
                </a:solidFill>
                <a:hlinkClick r:id="rId2"/>
              </a:rPr>
              <a:t>https://www.thyroid.org/professionals/ata-professional-guidelines/</a:t>
            </a:r>
            <a:endParaRPr lang="pl-PL" sz="1400" kern="0" dirty="0">
              <a:solidFill>
                <a:sysClr val="windowText" lastClr="000000"/>
              </a:solidFill>
            </a:endParaRPr>
          </a:p>
        </p:txBody>
      </p:sp>
      <p:sp>
        <p:nvSpPr>
          <p:cNvPr id="18" name="Symbol zastępczy tekstu 1">
            <a:extLst>
              <a:ext uri="{FF2B5EF4-FFF2-40B4-BE49-F238E27FC236}">
                <a16:creationId xmlns:a16="http://schemas.microsoft.com/office/drawing/2014/main" id="{944A5FF1-8EF5-FD24-CAE3-A31482752095}"/>
              </a:ext>
            </a:extLst>
          </p:cNvPr>
          <p:cNvSpPr txBox="1">
            <a:spLocks/>
          </p:cNvSpPr>
          <p:nvPr/>
        </p:nvSpPr>
        <p:spPr>
          <a:xfrm>
            <a:off x="1019810" y="4597152"/>
            <a:ext cx="6423625" cy="169736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pl-PL" sz="1600" b="1" kern="0" dirty="0">
                <a:solidFill>
                  <a:sysClr val="windowText" lastClr="000000"/>
                </a:solidFill>
              </a:rPr>
              <a:t>Wytyczne wychodzą aktualnie mniej więcej co 4 lata. </a:t>
            </a:r>
          </a:p>
        </p:txBody>
      </p:sp>
      <p:pic>
        <p:nvPicPr>
          <p:cNvPr id="13" name="Obraz 12" descr="Obraz zawierający tekst, zrzut ekranu&#10;&#10;Zawartość wygenerowana przez AI może być niepoprawna.">
            <a:extLst>
              <a:ext uri="{FF2B5EF4-FFF2-40B4-BE49-F238E27FC236}">
                <a16:creationId xmlns:a16="http://schemas.microsoft.com/office/drawing/2014/main" id="{79E810F7-AB0E-BAD8-3B61-42E83BBF5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94" y="5193330"/>
            <a:ext cx="7734886" cy="331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95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1FC61E1F-3E5A-D907-8A14-72DEBAB0E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410" y="2243328"/>
            <a:ext cx="6423625" cy="1697368"/>
          </a:xfrm>
        </p:spPr>
        <p:txBody>
          <a:bodyPr/>
          <a:lstStyle/>
          <a:p>
            <a:pPr algn="just"/>
            <a:r>
              <a:rPr lang="pl-PL" sz="1400" dirty="0"/>
              <a:t>Główne, amerykańskie towarzystwo onkologiczne, skupiające lekarzy onkologów, hematologów i badaczy zajmujących się leczeniem nowotworów.</a:t>
            </a:r>
          </a:p>
          <a:p>
            <a:pPr algn="just"/>
            <a:endParaRPr lang="pl-PL" sz="1400" dirty="0"/>
          </a:p>
          <a:p>
            <a:pPr algn="just"/>
            <a:r>
              <a:rPr lang="pl-PL" sz="1400" dirty="0"/>
              <a:t>Wytyczne ASCO tworzone są z myślą o praktyce klinicznej w USA. Są one oparte na rygorystycznej analizie dowodów naukowych, randomizowanych badań klinicznych i metaanaliz. Proces tworzenia ich obejmuje uzasadnienie każdej rekomendacji.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41922B78-200C-271E-69C9-76CB333BB7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13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D3F540B9-04A2-8C9C-4142-32E63923B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1035" y="1054083"/>
            <a:ext cx="2766130" cy="650760"/>
          </a:xfrm>
          <a:ln w="38100">
            <a:solidFill>
              <a:srgbClr val="C00000"/>
            </a:solidFill>
          </a:ln>
        </p:spPr>
        <p:txBody>
          <a:bodyPr anchor="ctr"/>
          <a:lstStyle/>
          <a:p>
            <a:pPr algn="ctr"/>
            <a:r>
              <a:rPr lang="pl-PL" dirty="0"/>
              <a:t>ASCO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558A171C-5716-18A6-B0ED-94DC9C58F035}"/>
              </a:ext>
            </a:extLst>
          </p:cNvPr>
          <p:cNvSpPr txBox="1"/>
          <p:nvPr/>
        </p:nvSpPr>
        <p:spPr>
          <a:xfrm>
            <a:off x="15086084" y="223483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latin typeface="Agency FB" panose="020B0503020202020204" pitchFamily="34" charset="0"/>
                <a:cs typeface="Aldhabi" panose="020F0502020204030204" pitchFamily="2" charset="-78"/>
              </a:rPr>
              <a:t>Wytyczne kliniczne</a:t>
            </a:r>
          </a:p>
        </p:txBody>
      </p:sp>
      <p:cxnSp>
        <p:nvCxnSpPr>
          <p:cNvPr id="6" name="Straight Connector 3">
            <a:extLst>
              <a:ext uri="{FF2B5EF4-FFF2-40B4-BE49-F238E27FC236}">
                <a16:creationId xmlns:a16="http://schemas.microsoft.com/office/drawing/2014/main" id="{FF2BB2DE-0D6B-7C37-9F34-93574248B6E7}"/>
              </a:ext>
            </a:extLst>
          </p:cNvPr>
          <p:cNvCxnSpPr>
            <a:cxnSpLocks/>
          </p:cNvCxnSpPr>
          <p:nvPr/>
        </p:nvCxnSpPr>
        <p:spPr>
          <a:xfrm flipH="1">
            <a:off x="0" y="700336"/>
            <a:ext cx="6561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ytuł 3">
            <a:extLst>
              <a:ext uri="{FF2B5EF4-FFF2-40B4-BE49-F238E27FC236}">
                <a16:creationId xmlns:a16="http://schemas.microsoft.com/office/drawing/2014/main" id="{BC6DA62B-D347-F412-03E9-F4C438DB17C9}"/>
              </a:ext>
            </a:extLst>
          </p:cNvPr>
          <p:cNvSpPr txBox="1">
            <a:spLocks/>
          </p:cNvSpPr>
          <p:nvPr/>
        </p:nvSpPr>
        <p:spPr>
          <a:xfrm>
            <a:off x="867410" y="412304"/>
            <a:ext cx="9606890" cy="144016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eaLnBrk="1" hangingPunct="1">
              <a:defRPr sz="3600" b="1">
                <a:latin typeface="Good Headline Pro"/>
                <a:ea typeface="+mj-ea"/>
                <a:cs typeface="+mj-cs"/>
              </a:defRPr>
            </a:lvl1pPr>
          </a:lstStyle>
          <a:p>
            <a:r>
              <a:rPr lang="pl-PL" sz="4000" kern="0" dirty="0">
                <a:solidFill>
                  <a:sysClr val="windowText" lastClr="000000"/>
                </a:solidFill>
              </a:rPr>
              <a:t>Skąd brać dane?</a:t>
            </a:r>
          </a:p>
        </p:txBody>
      </p:sp>
      <p:sp>
        <p:nvSpPr>
          <p:cNvPr id="8" name="Symbol zastępczy tekstu 1">
            <a:extLst>
              <a:ext uri="{FF2B5EF4-FFF2-40B4-BE49-F238E27FC236}">
                <a16:creationId xmlns:a16="http://schemas.microsoft.com/office/drawing/2014/main" id="{ADA3DDA8-2186-EA09-47C1-10441B354385}"/>
              </a:ext>
            </a:extLst>
          </p:cNvPr>
          <p:cNvSpPr txBox="1">
            <a:spLocks/>
          </p:cNvSpPr>
          <p:nvPr/>
        </p:nvSpPr>
        <p:spPr>
          <a:xfrm>
            <a:off x="867410" y="1247402"/>
            <a:ext cx="6582554" cy="69128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endParaRPr lang="pl-PL" sz="3600" kern="0" dirty="0">
              <a:solidFill>
                <a:sysClr val="windowText" lastClr="000000"/>
              </a:solidFill>
              <a:latin typeface="Agency FB" panose="020B0503020202020204" pitchFamily="34" charset="0"/>
            </a:endParaRPr>
          </a:p>
        </p:txBody>
      </p:sp>
      <p:sp>
        <p:nvSpPr>
          <p:cNvPr id="9" name="Symbol zastępczy tekstu 1">
            <a:extLst>
              <a:ext uri="{FF2B5EF4-FFF2-40B4-BE49-F238E27FC236}">
                <a16:creationId xmlns:a16="http://schemas.microsoft.com/office/drawing/2014/main" id="{60942470-A17F-7FCD-35BB-4CB1B1F79B8A}"/>
              </a:ext>
            </a:extLst>
          </p:cNvPr>
          <p:cNvSpPr txBox="1">
            <a:spLocks/>
          </p:cNvSpPr>
          <p:nvPr/>
        </p:nvSpPr>
        <p:spPr>
          <a:xfrm>
            <a:off x="867410" y="1054083"/>
            <a:ext cx="6582554" cy="69128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pl-PL" sz="3600" kern="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Publiczne dane</a:t>
            </a:r>
          </a:p>
        </p:txBody>
      </p:sp>
      <p:sp>
        <p:nvSpPr>
          <p:cNvPr id="10" name="Symbol zastępczy tekstu 1">
            <a:extLst>
              <a:ext uri="{FF2B5EF4-FFF2-40B4-BE49-F238E27FC236}">
                <a16:creationId xmlns:a16="http://schemas.microsoft.com/office/drawing/2014/main" id="{B507C415-8439-4CA8-F63A-C27772B82C34}"/>
              </a:ext>
            </a:extLst>
          </p:cNvPr>
          <p:cNvSpPr txBox="1">
            <a:spLocks/>
          </p:cNvSpPr>
          <p:nvPr/>
        </p:nvSpPr>
        <p:spPr>
          <a:xfrm>
            <a:off x="9830953" y="2243328"/>
            <a:ext cx="6423625" cy="405119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pl-PL" sz="1600" b="1" kern="0" dirty="0">
                <a:solidFill>
                  <a:sysClr val="windowText" lastClr="000000"/>
                </a:solidFill>
              </a:rPr>
              <a:t>Na stronie ASCO można znaleźć wytyczne kliniczne dla nowotworów: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l-PL" sz="1600" dirty="0"/>
              <a:t>Nowotwory układu oddechowego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l-PL" sz="1600" dirty="0"/>
              <a:t>Nowotwory przewodu pokarmowego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l-PL" sz="1600" dirty="0"/>
              <a:t>Nowotwory piersi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l-PL" sz="1600" b="1" kern="0" dirty="0">
                <a:solidFill>
                  <a:sysClr val="windowText" lastClr="000000"/>
                </a:solidFill>
              </a:rPr>
              <a:t>Nowotwory endokrynologiczne i neuroendokrynne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l-PL" sz="1600" kern="0" dirty="0">
                <a:solidFill>
                  <a:sysClr val="windowText" lastClr="000000"/>
                </a:solidFill>
              </a:rPr>
              <a:t>Nowotwory ginekologiczne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l-PL" sz="1600" dirty="0"/>
              <a:t>Nowotwory układu moczowo-płciowego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l-PL" sz="1600" dirty="0"/>
              <a:t>Nowotwory głowy, szyi, skóry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l-PL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l-PL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l-PL" sz="1600" dirty="0"/>
          </a:p>
          <a:p>
            <a:r>
              <a:rPr lang="pl-PL" sz="1600" dirty="0"/>
              <a:t>Na stronie ASCO można znaleźć także wiele artykułów naukowych na temat wszelakich nowotworów endokrynologicznych.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l-PL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l-PL" sz="1600" kern="0" dirty="0">
              <a:solidFill>
                <a:sysClr val="windowText" lastClr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l-PL" sz="1600" kern="0" dirty="0">
              <a:solidFill>
                <a:sysClr val="windowText" lastClr="000000"/>
              </a:solidFill>
            </a:endParaRPr>
          </a:p>
        </p:txBody>
      </p:sp>
      <p:pic>
        <p:nvPicPr>
          <p:cNvPr id="12" name="Obraz 11" descr="Obraz zawierający tekst, zrzut ekranu, Czcionka, linia&#10;&#10;Zawartość wygenerowana przez AI może być niepoprawna.">
            <a:extLst>
              <a:ext uri="{FF2B5EF4-FFF2-40B4-BE49-F238E27FC236}">
                <a16:creationId xmlns:a16="http://schemas.microsoft.com/office/drawing/2014/main" id="{B57A8033-3B86-7BF3-9619-FBC96BB45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41" y="5689685"/>
            <a:ext cx="6805162" cy="884976"/>
          </a:xfrm>
          <a:prstGeom prst="rect">
            <a:avLst/>
          </a:prstGeom>
        </p:spPr>
      </p:pic>
      <p:pic>
        <p:nvPicPr>
          <p:cNvPr id="14" name="Obraz 13" descr="Obraz zawierający tekst, zrzut ekranu, Czcionka, linia&#10;&#10;Zawartość wygenerowana przez AI może być niepoprawna.">
            <a:extLst>
              <a:ext uri="{FF2B5EF4-FFF2-40B4-BE49-F238E27FC236}">
                <a16:creationId xmlns:a16="http://schemas.microsoft.com/office/drawing/2014/main" id="{84C40C15-5138-0A02-47DB-559291C6E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41" y="6695771"/>
            <a:ext cx="6268325" cy="814501"/>
          </a:xfrm>
          <a:prstGeom prst="rect">
            <a:avLst/>
          </a:prstGeom>
        </p:spPr>
      </p:pic>
      <p:sp>
        <p:nvSpPr>
          <p:cNvPr id="15" name="Symbol zastępczy tekstu 1">
            <a:extLst>
              <a:ext uri="{FF2B5EF4-FFF2-40B4-BE49-F238E27FC236}">
                <a16:creationId xmlns:a16="http://schemas.microsoft.com/office/drawing/2014/main" id="{1B9C025C-FDF7-2ED9-6704-415572200F04}"/>
              </a:ext>
            </a:extLst>
          </p:cNvPr>
          <p:cNvSpPr txBox="1">
            <a:spLocks/>
          </p:cNvSpPr>
          <p:nvPr/>
        </p:nvSpPr>
        <p:spPr>
          <a:xfrm>
            <a:off x="10834340" y="700336"/>
            <a:ext cx="6423625" cy="4616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1400" kern="0" dirty="0">
                <a:solidFill>
                  <a:sysClr val="windowText" lastClr="000000"/>
                </a:solidFill>
                <a:hlinkClick r:id="rId4"/>
              </a:rPr>
              <a:t>https://ascopubs.org/topics/asco-guidelines/endocrine-neuroendocrine-cancer</a:t>
            </a:r>
            <a:endParaRPr lang="pl-PL" sz="1400" kern="0" dirty="0">
              <a:solidFill>
                <a:sysClr val="windowText" lastClr="000000"/>
              </a:solidFill>
            </a:endParaRPr>
          </a:p>
        </p:txBody>
      </p:sp>
      <p:pic>
        <p:nvPicPr>
          <p:cNvPr id="17" name="Obraz 16" descr="Obraz zawierający tekst, Czcionka, zrzut ekranu, linia&#10;&#10;Zawartość wygenerowana przez AI może być niepoprawna.">
            <a:extLst>
              <a:ext uri="{FF2B5EF4-FFF2-40B4-BE49-F238E27FC236}">
                <a16:creationId xmlns:a16="http://schemas.microsoft.com/office/drawing/2014/main" id="{7B95E9E1-3AA3-0E84-76A2-E5A144708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982" y="7631382"/>
            <a:ext cx="6043335" cy="828109"/>
          </a:xfrm>
          <a:prstGeom prst="rect">
            <a:avLst/>
          </a:prstGeom>
        </p:spPr>
      </p:pic>
      <p:sp>
        <p:nvSpPr>
          <p:cNvPr id="18" name="Symbol zastępczy tekstu 1">
            <a:extLst>
              <a:ext uri="{FF2B5EF4-FFF2-40B4-BE49-F238E27FC236}">
                <a16:creationId xmlns:a16="http://schemas.microsoft.com/office/drawing/2014/main" id="{FABC6B07-00F1-17C4-7753-25C03729C547}"/>
              </a:ext>
            </a:extLst>
          </p:cNvPr>
          <p:cNvSpPr txBox="1">
            <a:spLocks/>
          </p:cNvSpPr>
          <p:nvPr/>
        </p:nvSpPr>
        <p:spPr>
          <a:xfrm>
            <a:off x="1019810" y="4597152"/>
            <a:ext cx="6423625" cy="169736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pl-PL" sz="1600" b="1" kern="0" dirty="0">
                <a:solidFill>
                  <a:sysClr val="windowText" lastClr="000000"/>
                </a:solidFill>
              </a:rPr>
              <a:t>Wytyczne nie wychodzą regularnie, aktualizacje mogą pojawiać się co 1-2 lata, ale dla rzadszych nowotworów rzadziej.</a:t>
            </a:r>
          </a:p>
        </p:txBody>
      </p:sp>
    </p:spTree>
    <p:extLst>
      <p:ext uri="{BB962C8B-B14F-4D97-AF65-F5344CB8AC3E}">
        <p14:creationId xmlns:p14="http://schemas.microsoft.com/office/powerpoint/2010/main" val="397372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35704-4148-287C-1F6F-1BBE7CF89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827A499F-7887-A801-034D-CFDCA64D9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410" y="2243328"/>
            <a:ext cx="6423625" cy="1985400"/>
          </a:xfrm>
        </p:spPr>
        <p:txBody>
          <a:bodyPr/>
          <a:lstStyle/>
          <a:p>
            <a:pPr algn="just"/>
            <a:r>
              <a:rPr lang="pl-PL" sz="1400" dirty="0"/>
              <a:t>Krajowy Ośrodek Monitorujący (KOM) został powołany w ramach Narodowego Instytutu Onkologii im. Marii Skłodowskiej-Curie – Państwowego Instytutu Badawczego.</a:t>
            </a:r>
          </a:p>
          <a:p>
            <a:pPr algn="just"/>
            <a:endParaRPr lang="pl-PL" sz="1400" dirty="0"/>
          </a:p>
          <a:p>
            <a:pPr algn="just"/>
            <a:r>
              <a:rPr lang="pl-PL" sz="1400" dirty="0"/>
              <a:t>KOM pełni funkcję ogólnopolskiego ośrodka koordynującego, analitycznego i doradczego, odpowiedzialnego za monitorowanie jakości i skuteczności opieki onkologicznej w Polsce. Do zadań KOM należy realizacja działań wspierających funkcjonowanie Krajowej Sieci Onkologicznej (KSO), w szczególności w zakresie monitorowania jakości i skuteczności opieki onkologicznej oraz koordynacji procesów wdrażania standardów organizacyjnych i klinicznych na poziomie krajowym. 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69BC3AD6-6D74-786D-0624-8807D9C76A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14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B9AEC362-D3F6-81E8-6041-C9B730F3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1035" y="1054083"/>
            <a:ext cx="2766130" cy="650760"/>
          </a:xfrm>
          <a:ln w="38100">
            <a:solidFill>
              <a:srgbClr val="C00000"/>
            </a:solidFill>
          </a:ln>
        </p:spPr>
        <p:txBody>
          <a:bodyPr anchor="ctr"/>
          <a:lstStyle/>
          <a:p>
            <a:pPr algn="ctr"/>
            <a:r>
              <a:rPr lang="pl-PL" dirty="0"/>
              <a:t>KOM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848BEA41-2D35-025D-CD6A-8E7295109A5A}"/>
              </a:ext>
            </a:extLst>
          </p:cNvPr>
          <p:cNvSpPr txBox="1"/>
          <p:nvPr/>
        </p:nvSpPr>
        <p:spPr>
          <a:xfrm>
            <a:off x="15086084" y="223483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latin typeface="Agency FB" panose="020B0503020202020204" pitchFamily="34" charset="0"/>
                <a:cs typeface="Aldhabi" panose="020F0502020204030204" pitchFamily="2" charset="-78"/>
              </a:rPr>
              <a:t>Wytyczne kliniczne</a:t>
            </a:r>
          </a:p>
        </p:txBody>
      </p:sp>
      <p:cxnSp>
        <p:nvCxnSpPr>
          <p:cNvPr id="6" name="Straight Connector 3">
            <a:extLst>
              <a:ext uri="{FF2B5EF4-FFF2-40B4-BE49-F238E27FC236}">
                <a16:creationId xmlns:a16="http://schemas.microsoft.com/office/drawing/2014/main" id="{4A46F95D-8981-BF97-69FC-D65BEDB327A9}"/>
              </a:ext>
            </a:extLst>
          </p:cNvPr>
          <p:cNvCxnSpPr>
            <a:cxnSpLocks/>
          </p:cNvCxnSpPr>
          <p:nvPr/>
        </p:nvCxnSpPr>
        <p:spPr>
          <a:xfrm flipH="1">
            <a:off x="0" y="700336"/>
            <a:ext cx="6561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ytuł 3">
            <a:extLst>
              <a:ext uri="{FF2B5EF4-FFF2-40B4-BE49-F238E27FC236}">
                <a16:creationId xmlns:a16="http://schemas.microsoft.com/office/drawing/2014/main" id="{60529BF0-832E-DA32-EE7F-A2339D139F5D}"/>
              </a:ext>
            </a:extLst>
          </p:cNvPr>
          <p:cNvSpPr txBox="1">
            <a:spLocks/>
          </p:cNvSpPr>
          <p:nvPr/>
        </p:nvSpPr>
        <p:spPr>
          <a:xfrm>
            <a:off x="867410" y="412304"/>
            <a:ext cx="9606890" cy="144016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eaLnBrk="1" hangingPunct="1">
              <a:defRPr sz="3600" b="1">
                <a:latin typeface="Good Headline Pro"/>
                <a:ea typeface="+mj-ea"/>
                <a:cs typeface="+mj-cs"/>
              </a:defRPr>
            </a:lvl1pPr>
          </a:lstStyle>
          <a:p>
            <a:r>
              <a:rPr lang="pl-PL" sz="4000" kern="0" dirty="0">
                <a:solidFill>
                  <a:sysClr val="windowText" lastClr="000000"/>
                </a:solidFill>
              </a:rPr>
              <a:t>Skąd brać dane?</a:t>
            </a:r>
          </a:p>
        </p:txBody>
      </p:sp>
      <p:sp>
        <p:nvSpPr>
          <p:cNvPr id="8" name="Symbol zastępczy tekstu 1">
            <a:extLst>
              <a:ext uri="{FF2B5EF4-FFF2-40B4-BE49-F238E27FC236}">
                <a16:creationId xmlns:a16="http://schemas.microsoft.com/office/drawing/2014/main" id="{DA428A06-A2B4-B7DB-D727-30D27DCABD32}"/>
              </a:ext>
            </a:extLst>
          </p:cNvPr>
          <p:cNvSpPr txBox="1">
            <a:spLocks/>
          </p:cNvSpPr>
          <p:nvPr/>
        </p:nvSpPr>
        <p:spPr>
          <a:xfrm>
            <a:off x="867410" y="1247402"/>
            <a:ext cx="6582554" cy="69128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endParaRPr lang="pl-PL" sz="3600" kern="0" dirty="0">
              <a:solidFill>
                <a:sysClr val="windowText" lastClr="000000"/>
              </a:solidFill>
              <a:latin typeface="Agency FB" panose="020B0503020202020204" pitchFamily="34" charset="0"/>
            </a:endParaRPr>
          </a:p>
        </p:txBody>
      </p:sp>
      <p:sp>
        <p:nvSpPr>
          <p:cNvPr id="9" name="Symbol zastępczy tekstu 1">
            <a:extLst>
              <a:ext uri="{FF2B5EF4-FFF2-40B4-BE49-F238E27FC236}">
                <a16:creationId xmlns:a16="http://schemas.microsoft.com/office/drawing/2014/main" id="{3B59921E-95E1-297B-8B89-BF390A13ABCA}"/>
              </a:ext>
            </a:extLst>
          </p:cNvPr>
          <p:cNvSpPr txBox="1">
            <a:spLocks/>
          </p:cNvSpPr>
          <p:nvPr/>
        </p:nvSpPr>
        <p:spPr>
          <a:xfrm>
            <a:off x="867410" y="1054083"/>
            <a:ext cx="6582554" cy="69128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pl-PL" sz="3600" kern="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Publiczne dane</a:t>
            </a:r>
          </a:p>
        </p:txBody>
      </p:sp>
      <p:sp>
        <p:nvSpPr>
          <p:cNvPr id="15" name="Symbol zastępczy tekstu 1">
            <a:extLst>
              <a:ext uri="{FF2B5EF4-FFF2-40B4-BE49-F238E27FC236}">
                <a16:creationId xmlns:a16="http://schemas.microsoft.com/office/drawing/2014/main" id="{2A3BF616-851E-D364-A617-C9478459B1CF}"/>
              </a:ext>
            </a:extLst>
          </p:cNvPr>
          <p:cNvSpPr txBox="1">
            <a:spLocks/>
          </p:cNvSpPr>
          <p:nvPr/>
        </p:nvSpPr>
        <p:spPr>
          <a:xfrm>
            <a:off x="10834341" y="700335"/>
            <a:ext cx="5760640" cy="214431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1400" kern="0" dirty="0">
                <a:solidFill>
                  <a:sysClr val="windowText" lastClr="000000"/>
                </a:solidFill>
                <a:hlinkClick r:id="rId2"/>
              </a:rPr>
              <a:t>https://kom.nio.gov.pl/rak-tarczycy</a:t>
            </a:r>
            <a:endParaRPr lang="pl-PL" sz="1400" kern="0" dirty="0">
              <a:solidFill>
                <a:sysClr val="windowText" lastClr="000000"/>
              </a:solidFill>
            </a:endParaRPr>
          </a:p>
          <a:p>
            <a:pPr algn="just"/>
            <a:endParaRPr lang="pl-PL" sz="1400" kern="0" dirty="0">
              <a:solidFill>
                <a:sysClr val="windowText" lastClr="000000"/>
              </a:solidFill>
            </a:endParaRPr>
          </a:p>
          <a:p>
            <a:pPr algn="just"/>
            <a:r>
              <a:rPr lang="pl-PL" sz="1400" kern="0" dirty="0">
                <a:solidFill>
                  <a:sysClr val="windowText" lastClr="000000"/>
                </a:solidFill>
                <a:hlinkClick r:id="rId3"/>
              </a:rPr>
              <a:t>https://kom.nio.gov.pl/rak-kory-nadnercza</a:t>
            </a:r>
            <a:endParaRPr lang="pl-PL" sz="1400" kern="0" dirty="0">
              <a:solidFill>
                <a:sysClr val="windowText" lastClr="000000"/>
              </a:solidFill>
            </a:endParaRPr>
          </a:p>
          <a:p>
            <a:pPr algn="just"/>
            <a:endParaRPr lang="pl-PL" sz="1400" kern="0" dirty="0">
              <a:solidFill>
                <a:sysClr val="windowText" lastClr="000000"/>
              </a:solidFill>
            </a:endParaRPr>
          </a:p>
          <a:p>
            <a:pPr algn="just"/>
            <a:r>
              <a:rPr lang="pl-PL" sz="1400" kern="0" dirty="0">
                <a:solidFill>
                  <a:sysClr val="windowText" lastClr="000000"/>
                </a:solidFill>
                <a:hlinkClick r:id="rId4"/>
              </a:rPr>
              <a:t>https://kom.nio.gov.pl/net-jelita-cienkiego-i-wyrostka-robaczkowego-jelita-grubego-oraz-trzustki</a:t>
            </a:r>
            <a:endParaRPr lang="pl-PL" sz="1400" kern="0" dirty="0">
              <a:solidFill>
                <a:sysClr val="windowText" lastClr="000000"/>
              </a:solidFill>
            </a:endParaRPr>
          </a:p>
          <a:p>
            <a:pPr algn="just"/>
            <a:endParaRPr lang="pl-PL" sz="1400" kern="0" dirty="0">
              <a:solidFill>
                <a:sysClr val="windowText" lastClr="000000"/>
              </a:solidFill>
            </a:endParaRPr>
          </a:p>
          <a:p>
            <a:pPr algn="just"/>
            <a:r>
              <a:rPr lang="pl-PL" sz="1400" kern="0" dirty="0">
                <a:solidFill>
                  <a:sysClr val="windowText" lastClr="000000"/>
                </a:solidFill>
                <a:hlinkClick r:id="rId5"/>
              </a:rPr>
              <a:t>https://kom.nio.gov.pl/net-przewodu-pokarmowego-oraz-zoladka-i-dwunastnicy</a:t>
            </a:r>
            <a:endParaRPr lang="pl-PL" sz="1400" kern="0" dirty="0">
              <a:solidFill>
                <a:sysClr val="windowText" lastClr="000000"/>
              </a:solidFill>
            </a:endParaRPr>
          </a:p>
        </p:txBody>
      </p:sp>
      <p:sp>
        <p:nvSpPr>
          <p:cNvPr id="18" name="Symbol zastępczy tekstu 1">
            <a:extLst>
              <a:ext uri="{FF2B5EF4-FFF2-40B4-BE49-F238E27FC236}">
                <a16:creationId xmlns:a16="http://schemas.microsoft.com/office/drawing/2014/main" id="{B478DB0C-1FFE-BB3D-DF1C-BAF3AE0D58E4}"/>
              </a:ext>
            </a:extLst>
          </p:cNvPr>
          <p:cNvSpPr txBox="1">
            <a:spLocks/>
          </p:cNvSpPr>
          <p:nvPr/>
        </p:nvSpPr>
        <p:spPr>
          <a:xfrm>
            <a:off x="867410" y="4876800"/>
            <a:ext cx="6423625" cy="169736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pl-PL" sz="1600" b="1" kern="0" dirty="0">
                <a:solidFill>
                  <a:sysClr val="windowText" lastClr="000000"/>
                </a:solidFill>
              </a:rPr>
              <a:t>W zależności od nowotworu, w tym przypadku typu endokrynologicznego, wytyczne wychodzą nieregularnie. Najczęściej jest to co 1-2 lata (w przypadku NET przewodu pokarmowego oraz żołądka i dwunastnicy).</a:t>
            </a:r>
          </a:p>
        </p:txBody>
      </p:sp>
      <p:pic>
        <p:nvPicPr>
          <p:cNvPr id="13" name="Obraz 12" descr="Obraz zawierający tekst, Czcionka, zrzut ekranu, informacja&#10;&#10;Zawartość wygenerowana przez AI może być niepoprawna.">
            <a:extLst>
              <a:ext uri="{FF2B5EF4-FFF2-40B4-BE49-F238E27FC236}">
                <a16:creationId xmlns:a16="http://schemas.microsoft.com/office/drawing/2014/main" id="{422C46FC-F90E-97B0-73B6-71BE5A6E18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7165" y="3116754"/>
            <a:ext cx="6091793" cy="1588379"/>
          </a:xfrm>
          <a:prstGeom prst="rect">
            <a:avLst/>
          </a:prstGeom>
        </p:spPr>
      </p:pic>
      <p:pic>
        <p:nvPicPr>
          <p:cNvPr id="17" name="Obraz 16" descr="Obraz zawierający tekst, zrzut ekranu, Czcionka, informacja&#10;&#10;Zawartość wygenerowana przez AI może być niepoprawna.">
            <a:extLst>
              <a:ext uri="{FF2B5EF4-FFF2-40B4-BE49-F238E27FC236}">
                <a16:creationId xmlns:a16="http://schemas.microsoft.com/office/drawing/2014/main" id="{D8185E71-DD18-90EB-1C43-AD3A28782D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23703" y="4926763"/>
            <a:ext cx="6125255" cy="2085320"/>
          </a:xfrm>
          <a:prstGeom prst="rect">
            <a:avLst/>
          </a:prstGeom>
        </p:spPr>
      </p:pic>
      <p:sp>
        <p:nvSpPr>
          <p:cNvPr id="20" name="Symbol zastępczy tekstu 1">
            <a:extLst>
              <a:ext uri="{FF2B5EF4-FFF2-40B4-BE49-F238E27FC236}">
                <a16:creationId xmlns:a16="http://schemas.microsoft.com/office/drawing/2014/main" id="{4D4D0BDA-3833-23C7-0C1F-ECC2EDC1F1ED}"/>
              </a:ext>
            </a:extLst>
          </p:cNvPr>
          <p:cNvSpPr txBox="1">
            <a:spLocks/>
          </p:cNvSpPr>
          <p:nvPr/>
        </p:nvSpPr>
        <p:spPr>
          <a:xfrm>
            <a:off x="839282" y="6874360"/>
            <a:ext cx="7992888" cy="18251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180000" tIns="180000" rIns="18000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1400" kern="0" dirty="0"/>
              <a:t>Na stronie można także znaleźć </a:t>
            </a:r>
            <a:r>
              <a:rPr lang="pl-PL" sz="1400" b="1" kern="0" dirty="0"/>
              <a:t>ścieżki leczenia pacjenta</a:t>
            </a:r>
            <a:r>
              <a:rPr lang="pl-PL" sz="1400" kern="0" dirty="0"/>
              <a:t>, czyli gotowe schematy postępowania klinicznego i organizacyjnego dla wybranych nowotworów – praktyczne narzędzie zwiększające efektywność i kompleksowość opieki onkologicznej. Udostępnione schematy pełnią funkcję drogowskazów, a ostateczną decyzję co do diagnostyki i leczenia zawsze podejmuje lekarz, po uwzględnieniu wszystkich czynników.</a:t>
            </a:r>
          </a:p>
          <a:p>
            <a:pPr algn="just"/>
            <a:endParaRPr lang="pl-PL" sz="1400" kern="0" dirty="0"/>
          </a:p>
          <a:p>
            <a:pPr algn="just"/>
            <a:r>
              <a:rPr lang="pl-PL" sz="1400" kern="0" dirty="0">
                <a:hlinkClick r:id="rId8"/>
              </a:rPr>
              <a:t>https://kom.nio.gov.pl/rekomendacje</a:t>
            </a:r>
            <a:endParaRPr lang="pl-PL" sz="1400" kern="0" dirty="0"/>
          </a:p>
        </p:txBody>
      </p:sp>
      <p:cxnSp>
        <p:nvCxnSpPr>
          <p:cNvPr id="23" name="Łącznik prosty ze strzałką 22">
            <a:extLst>
              <a:ext uri="{FF2B5EF4-FFF2-40B4-BE49-F238E27FC236}">
                <a16:creationId xmlns:a16="http://schemas.microsoft.com/office/drawing/2014/main" id="{634624AD-87DA-D3DB-86AF-82FD1544AB85}"/>
              </a:ext>
            </a:extLst>
          </p:cNvPr>
          <p:cNvCxnSpPr/>
          <p:nvPr/>
        </p:nvCxnSpPr>
        <p:spPr>
          <a:xfrm>
            <a:off x="9034140" y="8045152"/>
            <a:ext cx="12241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1">
            <a:extLst>
              <a:ext uri="{FF2B5EF4-FFF2-40B4-BE49-F238E27FC236}">
                <a16:creationId xmlns:a16="http://schemas.microsoft.com/office/drawing/2014/main" id="{35153230-9723-BA45-0601-7305C160C486}"/>
              </a:ext>
            </a:extLst>
          </p:cNvPr>
          <p:cNvSpPr txBox="1">
            <a:spLocks/>
          </p:cNvSpPr>
          <p:nvPr/>
        </p:nvSpPr>
        <p:spPr>
          <a:xfrm>
            <a:off x="10478740" y="7945846"/>
            <a:ext cx="4320480" cy="41663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1400" kern="0" dirty="0">
                <a:solidFill>
                  <a:sysClr val="windowText" lastClr="000000"/>
                </a:solidFill>
              </a:rPr>
              <a:t>Nie ma ścieżek dla nowotworów endokrynologicznych :c</a:t>
            </a:r>
          </a:p>
        </p:txBody>
      </p:sp>
    </p:spTree>
    <p:extLst>
      <p:ext uri="{BB962C8B-B14F-4D97-AF65-F5344CB8AC3E}">
        <p14:creationId xmlns:p14="http://schemas.microsoft.com/office/powerpoint/2010/main" val="1895181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98E9B-B108-9620-0D40-68DAAC016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4E5CA454-22C9-66DE-FA4D-C5B473571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410" y="1951245"/>
            <a:ext cx="15613380" cy="6748272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000" dirty="0"/>
              <a:t>Zbiór danych procesów leczenia pacjentów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600" dirty="0">
                <a:hlinkClick r:id="rId2"/>
              </a:rPr>
              <a:t>https://data.mendeley.com/datasets/57726vkm48/1</a:t>
            </a:r>
            <a:endParaRPr lang="pl-PL" sz="1600" dirty="0"/>
          </a:p>
          <a:p>
            <a:pPr lvl="1"/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/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Otwarty, publicznie dostępny </a:t>
            </a:r>
            <a:r>
              <a:rPr lang="pl-PL" sz="2000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 kliniczny pochodzący z rejestru kliniki </a:t>
            </a:r>
            <a:r>
              <a:rPr lang="pl-PL" sz="2000" dirty="0" err="1">
                <a:latin typeface="Arial" panose="020B0604020202020204" pitchFamily="34" charset="0"/>
                <a:cs typeface="Arial" panose="020B0604020202020204" pitchFamily="34" charset="0"/>
              </a:rPr>
              <a:t>Penn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2000" dirty="0" err="1">
                <a:latin typeface="Arial" panose="020B0604020202020204" pitchFamily="34" charset="0"/>
                <a:cs typeface="Arial" panose="020B0604020202020204" pitchFamily="34" charset="0"/>
              </a:rPr>
              <a:t>Medicine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, obejmujący dane pacjentów z rakiem tarczycy – nowotworem </a:t>
            </a:r>
            <a:r>
              <a:rPr lang="pl-PL" sz="2000" dirty="0" err="1">
                <a:latin typeface="Arial" panose="020B0604020202020204" pitchFamily="34" charset="0"/>
                <a:cs typeface="Arial" panose="020B0604020202020204" pitchFamily="34" charset="0"/>
              </a:rPr>
              <a:t>endokrynnym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. Zawartość tego zbioru jest dobrze udokumentowana i pozbawiona danych osobowych.</a:t>
            </a:r>
          </a:p>
          <a:p>
            <a:pPr lvl="1" algn="just"/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Dane o 5351 guzach od 5127 pacjentów z rakiem tarczycy,</a:t>
            </a:r>
          </a:p>
          <a:p>
            <a:pPr lvl="1" algn="just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informacje kliniczne i patologiczne,</a:t>
            </a:r>
          </a:p>
          <a:p>
            <a:pPr lvl="1" algn="just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dane zostały zanonimizowane.</a:t>
            </a:r>
          </a:p>
          <a:p>
            <a:pPr lvl="1" algn="just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pl-PL" altLang="pl-PL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Pliki powiązane z tym zestawem danych są objęte licencją CC BY 4.0 ! Można kopiować, pobierać i rozpowszechniać dane w dowolnym medium i formacie. Można je modyfikować, łączyć z innymi danymi, przetwarzać, trenować modele ML i AI, ale pod warunkiem, że prawidłowo zostaną przypisani autorzy. Aby pobrać </a:t>
            </a: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trzeba być zalogowanym, ale potrzebne jest także dodatkowe </a:t>
            </a:r>
            <a:r>
              <a:rPr lang="pl-PL" altLang="pl-PL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zezwolenie ze strony autorów ( :c )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 algn="just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</a:t>
            </a:r>
            <a:r>
              <a:rPr lang="pl-PL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Własny </a:t>
            </a:r>
            <a:r>
              <a:rPr lang="pl-PL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pl-PL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 algn="just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/>
              <a:t>Artykuły i publikacje naukowe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79812270-9810-F3BE-5F61-126F511EC6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15</a:t>
            </a:fld>
            <a:endParaRPr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1A372B14-811F-D224-B90A-3AF841DE8033}"/>
              </a:ext>
            </a:extLst>
          </p:cNvPr>
          <p:cNvSpPr txBox="1"/>
          <p:nvPr/>
        </p:nvSpPr>
        <p:spPr>
          <a:xfrm>
            <a:off x="15086084" y="223483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latin typeface="Agency FB" panose="020B0503020202020204" pitchFamily="34" charset="0"/>
                <a:cs typeface="Aldhabi" panose="020F0502020204030204" pitchFamily="2" charset="-78"/>
              </a:rPr>
              <a:t>Wytyczne kliniczne</a:t>
            </a:r>
          </a:p>
        </p:txBody>
      </p:sp>
      <p:cxnSp>
        <p:nvCxnSpPr>
          <p:cNvPr id="6" name="Straight Connector 3">
            <a:extLst>
              <a:ext uri="{FF2B5EF4-FFF2-40B4-BE49-F238E27FC236}">
                <a16:creationId xmlns:a16="http://schemas.microsoft.com/office/drawing/2014/main" id="{E7D8833D-1B14-F8CE-BC03-D60F84F77A78}"/>
              </a:ext>
            </a:extLst>
          </p:cNvPr>
          <p:cNvCxnSpPr>
            <a:cxnSpLocks/>
          </p:cNvCxnSpPr>
          <p:nvPr/>
        </p:nvCxnSpPr>
        <p:spPr>
          <a:xfrm flipH="1">
            <a:off x="0" y="700336"/>
            <a:ext cx="6561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ytuł 3">
            <a:extLst>
              <a:ext uri="{FF2B5EF4-FFF2-40B4-BE49-F238E27FC236}">
                <a16:creationId xmlns:a16="http://schemas.microsoft.com/office/drawing/2014/main" id="{A7F695CC-066B-8ECF-4853-F2D5BB03CAD9}"/>
              </a:ext>
            </a:extLst>
          </p:cNvPr>
          <p:cNvSpPr txBox="1">
            <a:spLocks/>
          </p:cNvSpPr>
          <p:nvPr/>
        </p:nvSpPr>
        <p:spPr>
          <a:xfrm>
            <a:off x="867410" y="412304"/>
            <a:ext cx="9606890" cy="144016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eaLnBrk="1" hangingPunct="1">
              <a:defRPr sz="3600" b="1">
                <a:latin typeface="Good Headline Pro"/>
                <a:ea typeface="+mj-ea"/>
                <a:cs typeface="+mj-cs"/>
              </a:defRPr>
            </a:lvl1pPr>
          </a:lstStyle>
          <a:p>
            <a:r>
              <a:rPr lang="pl-PL" sz="4000" kern="0" dirty="0">
                <a:solidFill>
                  <a:sysClr val="windowText" lastClr="000000"/>
                </a:solidFill>
              </a:rPr>
              <a:t>Skąd brać dane?</a:t>
            </a:r>
          </a:p>
        </p:txBody>
      </p:sp>
      <p:sp>
        <p:nvSpPr>
          <p:cNvPr id="8" name="Symbol zastępczy tekstu 1">
            <a:extLst>
              <a:ext uri="{FF2B5EF4-FFF2-40B4-BE49-F238E27FC236}">
                <a16:creationId xmlns:a16="http://schemas.microsoft.com/office/drawing/2014/main" id="{8BEF1AB3-C2D8-9122-470A-BDD037840473}"/>
              </a:ext>
            </a:extLst>
          </p:cNvPr>
          <p:cNvSpPr txBox="1">
            <a:spLocks/>
          </p:cNvSpPr>
          <p:nvPr/>
        </p:nvSpPr>
        <p:spPr>
          <a:xfrm>
            <a:off x="867410" y="1247402"/>
            <a:ext cx="6582554" cy="69128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endParaRPr lang="pl-PL" sz="3600" kern="0" dirty="0">
              <a:solidFill>
                <a:sysClr val="windowText" lastClr="000000"/>
              </a:solidFill>
              <a:latin typeface="Agency FB" panose="020B0503020202020204" pitchFamily="34" charset="0"/>
            </a:endParaRPr>
          </a:p>
        </p:txBody>
      </p:sp>
      <p:sp>
        <p:nvSpPr>
          <p:cNvPr id="9" name="Symbol zastępczy tekstu 1">
            <a:extLst>
              <a:ext uri="{FF2B5EF4-FFF2-40B4-BE49-F238E27FC236}">
                <a16:creationId xmlns:a16="http://schemas.microsoft.com/office/drawing/2014/main" id="{28935B02-BDBB-6F42-D2E7-084F8D68533A}"/>
              </a:ext>
            </a:extLst>
          </p:cNvPr>
          <p:cNvSpPr txBox="1">
            <a:spLocks/>
          </p:cNvSpPr>
          <p:nvPr/>
        </p:nvSpPr>
        <p:spPr>
          <a:xfrm>
            <a:off x="867410" y="1054083"/>
            <a:ext cx="6582554" cy="69128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pl-PL" sz="3600" kern="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Niepubliczne dane</a:t>
            </a:r>
          </a:p>
        </p:txBody>
      </p:sp>
    </p:spTree>
    <p:extLst>
      <p:ext uri="{BB962C8B-B14F-4D97-AF65-F5344CB8AC3E}">
        <p14:creationId xmlns:p14="http://schemas.microsoft.com/office/powerpoint/2010/main" val="3564424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4CE1E5A7-D37E-4912-879B-E4EAAD8D7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410" y="2243328"/>
            <a:ext cx="7806690" cy="6748272"/>
          </a:xfrm>
        </p:spPr>
        <p:txBody>
          <a:bodyPr/>
          <a:lstStyle/>
          <a:p>
            <a:pPr algn="just"/>
            <a:r>
              <a:rPr lang="pl-PL" dirty="0"/>
              <a:t>Sposób reprezentowania obiektów jako wektorów liczb rzeczywistych w przestrzeni wielowymiarowej. Embedding pozwala mierzyć podobieństwo między obiektami i dokonywać klasyfikację, wyszukiwanie semantyczne i rekomendacje. Redukuje wymiarowość danych, co przyspiesza działanie modeli.</a:t>
            </a:r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algn="just"/>
            <a:endParaRPr lang="pl-PL" sz="18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l-PL" sz="1800" dirty="0"/>
              <a:t>W projekcie zostałyby wykorzystane dwa modele – model LLM i model </a:t>
            </a:r>
            <a:r>
              <a:rPr lang="pl-PL" sz="1800" dirty="0" err="1"/>
              <a:t>embeddingowy</a:t>
            </a:r>
            <a:r>
              <a:rPr lang="pl-PL" sz="1800" dirty="0"/>
              <a:t> w architekturze RAG. Embedding przekształcałby zapytanie w wektor i pozwalał znaleźć semantycznie podobne fragmenty w bazie danych. Model LLM na tej podstawie generowałby pełną spójną odpowiedź opartą na źródłach.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2BF3368A-0AE5-551B-CC75-0F5D207004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16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A9083AD9-4E8A-0EFF-D458-451F7A52A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" y="412304"/>
            <a:ext cx="13279298" cy="648070"/>
          </a:xfrm>
        </p:spPr>
        <p:txBody>
          <a:bodyPr/>
          <a:lstStyle/>
          <a:p>
            <a:r>
              <a:rPr lang="pl-PL" dirty="0"/>
              <a:t>Przekształcenia, narzędzia i architektura przydatna w projekcie :</a:t>
            </a:r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2FBFC41E-8C19-D271-C752-13ECAFFDE8E5}"/>
              </a:ext>
            </a:extLst>
          </p:cNvPr>
          <p:cNvCxnSpPr>
            <a:cxnSpLocks/>
          </p:cNvCxnSpPr>
          <p:nvPr/>
        </p:nvCxnSpPr>
        <p:spPr>
          <a:xfrm flipH="1">
            <a:off x="0" y="700336"/>
            <a:ext cx="6561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1">
            <a:extLst>
              <a:ext uri="{FF2B5EF4-FFF2-40B4-BE49-F238E27FC236}">
                <a16:creationId xmlns:a16="http://schemas.microsoft.com/office/drawing/2014/main" id="{E2E9B816-398F-47EB-643E-630716D82A86}"/>
              </a:ext>
            </a:extLst>
          </p:cNvPr>
          <p:cNvSpPr txBox="1">
            <a:spLocks/>
          </p:cNvSpPr>
          <p:nvPr/>
        </p:nvSpPr>
        <p:spPr>
          <a:xfrm>
            <a:off x="867410" y="1054083"/>
            <a:ext cx="1974042" cy="6912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3600" kern="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EMBEDDING </a:t>
            </a:r>
          </a:p>
        </p:txBody>
      </p:sp>
      <p:pic>
        <p:nvPicPr>
          <p:cNvPr id="8" name="Obraz 7" descr="Obraz zawierający tekst, diagram, zrzut ekranu, linia&#10;&#10;Zawartość wygenerowana przez AI może być niepoprawna.">
            <a:extLst>
              <a:ext uri="{FF2B5EF4-FFF2-40B4-BE49-F238E27FC236}">
                <a16:creationId xmlns:a16="http://schemas.microsoft.com/office/drawing/2014/main" id="{2A17B868-3B16-88B1-6FB2-B73868917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080" y="2243328"/>
            <a:ext cx="8423333" cy="4680520"/>
          </a:xfrm>
          <a:prstGeom prst="rect">
            <a:avLst/>
          </a:prstGeom>
        </p:spPr>
      </p:pic>
      <p:sp>
        <p:nvSpPr>
          <p:cNvPr id="9" name="Symbol zastępczy tekstu 1">
            <a:extLst>
              <a:ext uri="{FF2B5EF4-FFF2-40B4-BE49-F238E27FC236}">
                <a16:creationId xmlns:a16="http://schemas.microsoft.com/office/drawing/2014/main" id="{F773DF14-1700-D1C4-4337-B8930AEF087F}"/>
              </a:ext>
            </a:extLst>
          </p:cNvPr>
          <p:cNvSpPr txBox="1">
            <a:spLocks/>
          </p:cNvSpPr>
          <p:nvPr/>
        </p:nvSpPr>
        <p:spPr>
          <a:xfrm>
            <a:off x="10402292" y="8529935"/>
            <a:ext cx="6423625" cy="4616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1400" kern="0" dirty="0">
                <a:solidFill>
                  <a:sysClr val="windowText" lastClr="000000"/>
                </a:solidFill>
                <a:hlinkClick r:id="rId3"/>
              </a:rPr>
              <a:t>https://www.drmalinowski.edu.pl/posts/3326-embedding-w-sztucznej-inteligencji</a:t>
            </a:r>
            <a:endParaRPr lang="pl-PL" sz="14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876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8AF02-C4C8-79AA-02FC-95A336070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3A12E3C9-A9B3-ABC5-5CAF-148D857A6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410" y="2212504"/>
            <a:ext cx="15367530" cy="4001624"/>
          </a:xfrm>
        </p:spPr>
        <p:txBody>
          <a:bodyPr/>
          <a:lstStyle/>
          <a:p>
            <a:pPr algn="just" rtl="0">
              <a:lnSpc>
                <a:spcPct val="150000"/>
              </a:lnSpc>
            </a:pPr>
            <a:r>
              <a:rPr lang="pl-PL" dirty="0" err="1"/>
              <a:t>Vector</a:t>
            </a:r>
            <a:r>
              <a:rPr lang="pl-PL" dirty="0"/>
              <a:t> Database (</a:t>
            </a:r>
            <a:r>
              <a:rPr lang="pl-PL" dirty="0" err="1"/>
              <a:t>Vector</a:t>
            </a:r>
            <a:r>
              <a:rPr lang="pl-PL" dirty="0"/>
              <a:t> DB) to specjalistyczna baza danych, która przechowuje </a:t>
            </a:r>
            <a:r>
              <a:rPr lang="pl-PL" dirty="0" err="1"/>
              <a:t>embeddingi</a:t>
            </a:r>
            <a:r>
              <a:rPr lang="pl-PL" dirty="0"/>
              <a:t> tekstowe i umożliwia szybkie wyszukiwanie fragmentów najbardziej podobnych do zapytania użytkownika. W systemie RAG pełni rolę pośrednika między tekstem wytycznych a modelem LLM, zapewniając efektywny i semantycznie poprawny dostęp do wiedzy.</a:t>
            </a:r>
          </a:p>
          <a:p>
            <a:pPr algn="just">
              <a:lnSpc>
                <a:spcPct val="150000"/>
              </a:lnSpc>
            </a:pPr>
            <a:endParaRPr lang="pl-PL" dirty="0"/>
          </a:p>
          <a:p>
            <a:pPr algn="just">
              <a:lnSpc>
                <a:spcPct val="150000"/>
              </a:lnSpc>
            </a:pP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47D8EB37-7DAC-F097-F010-6F0294A512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17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4413CCF-C18E-2D93-B11B-73F03EE51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" y="412304"/>
            <a:ext cx="13351306" cy="648070"/>
          </a:xfrm>
        </p:spPr>
        <p:txBody>
          <a:bodyPr/>
          <a:lstStyle/>
          <a:p>
            <a:r>
              <a:rPr lang="pl-PL" dirty="0"/>
              <a:t>Przekształcenia, narzędzia i architektura przydatna w projekcie :</a:t>
            </a:r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AA97F199-7036-EBAE-6EAD-EF313D3AF135}"/>
              </a:ext>
            </a:extLst>
          </p:cNvPr>
          <p:cNvCxnSpPr>
            <a:cxnSpLocks/>
          </p:cNvCxnSpPr>
          <p:nvPr/>
        </p:nvCxnSpPr>
        <p:spPr>
          <a:xfrm flipH="1">
            <a:off x="0" y="700336"/>
            <a:ext cx="6561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1">
            <a:extLst>
              <a:ext uri="{FF2B5EF4-FFF2-40B4-BE49-F238E27FC236}">
                <a16:creationId xmlns:a16="http://schemas.microsoft.com/office/drawing/2014/main" id="{4CA1633A-E6D9-FA12-3866-CD397EDC0366}"/>
              </a:ext>
            </a:extLst>
          </p:cNvPr>
          <p:cNvSpPr txBox="1">
            <a:spLocks/>
          </p:cNvSpPr>
          <p:nvPr/>
        </p:nvSpPr>
        <p:spPr>
          <a:xfrm>
            <a:off x="867410" y="1054083"/>
            <a:ext cx="5070386" cy="6912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3600" kern="0" dirty="0" err="1">
                <a:solidFill>
                  <a:sysClr val="windowText" lastClr="000000"/>
                </a:solidFill>
                <a:latin typeface="Agency FB" panose="020B0503020202020204" pitchFamily="34" charset="0"/>
              </a:rPr>
              <a:t>Vector</a:t>
            </a:r>
            <a:r>
              <a:rPr lang="pl-PL" sz="3600" kern="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 DB / </a:t>
            </a:r>
            <a:r>
              <a:rPr lang="pl-PL" sz="3600" kern="0" dirty="0" err="1">
                <a:solidFill>
                  <a:sysClr val="windowText" lastClr="000000"/>
                </a:solidFill>
                <a:latin typeface="Agency FB" panose="020B0503020202020204" pitchFamily="34" charset="0"/>
              </a:rPr>
              <a:t>Vector</a:t>
            </a:r>
            <a:r>
              <a:rPr lang="pl-PL" sz="3600" kern="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 </a:t>
            </a:r>
            <a:r>
              <a:rPr lang="pl-PL" sz="3600" kern="0" dirty="0" err="1">
                <a:solidFill>
                  <a:sysClr val="windowText" lastClr="000000"/>
                </a:solidFill>
                <a:latin typeface="Agency FB" panose="020B0503020202020204" pitchFamily="34" charset="0"/>
              </a:rPr>
              <a:t>store</a:t>
            </a:r>
            <a:r>
              <a:rPr lang="pl-PL" sz="3600" kern="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 </a:t>
            </a:r>
          </a:p>
        </p:txBody>
      </p:sp>
      <p:sp>
        <p:nvSpPr>
          <p:cNvPr id="7" name="Symbol zastępczy tekstu 1">
            <a:extLst>
              <a:ext uri="{FF2B5EF4-FFF2-40B4-BE49-F238E27FC236}">
                <a16:creationId xmlns:a16="http://schemas.microsoft.com/office/drawing/2014/main" id="{61D21741-79A9-9AC3-98B0-7E11CF2384D3}"/>
              </a:ext>
            </a:extLst>
          </p:cNvPr>
          <p:cNvSpPr txBox="1">
            <a:spLocks/>
          </p:cNvSpPr>
          <p:nvPr/>
        </p:nvSpPr>
        <p:spPr>
          <a:xfrm>
            <a:off x="11122372" y="8621217"/>
            <a:ext cx="5475357" cy="36004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1400" kern="0" dirty="0">
                <a:solidFill>
                  <a:sysClr val="windowText" lastClr="000000"/>
                </a:solidFill>
                <a:hlinkClick r:id="rId2"/>
              </a:rPr>
              <a:t>https://www.cloudflare.com/pl-pl/learning/ai/what-is-vector-database/</a:t>
            </a:r>
            <a:endParaRPr lang="pl-PL" sz="1400" kern="0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32084C03-FED7-F0A6-891F-F68889EA4D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600812"/>
              </p:ext>
            </p:extLst>
          </p:nvPr>
        </p:nvGraphicFramePr>
        <p:xfrm>
          <a:off x="866142" y="4781571"/>
          <a:ext cx="15614648" cy="3291840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3903662">
                  <a:extLst>
                    <a:ext uri="{9D8B030D-6E8A-4147-A177-3AD203B41FA5}">
                      <a16:colId xmlns:a16="http://schemas.microsoft.com/office/drawing/2014/main" val="1269744248"/>
                    </a:ext>
                  </a:extLst>
                </a:gridCol>
                <a:gridCol w="3903662">
                  <a:extLst>
                    <a:ext uri="{9D8B030D-6E8A-4147-A177-3AD203B41FA5}">
                      <a16:colId xmlns:a16="http://schemas.microsoft.com/office/drawing/2014/main" val="3690503677"/>
                    </a:ext>
                  </a:extLst>
                </a:gridCol>
                <a:gridCol w="3903662">
                  <a:extLst>
                    <a:ext uri="{9D8B030D-6E8A-4147-A177-3AD203B41FA5}">
                      <a16:colId xmlns:a16="http://schemas.microsoft.com/office/drawing/2014/main" val="2867098592"/>
                    </a:ext>
                  </a:extLst>
                </a:gridCol>
                <a:gridCol w="3903662">
                  <a:extLst>
                    <a:ext uri="{9D8B030D-6E8A-4147-A177-3AD203B41FA5}">
                      <a16:colId xmlns:a16="http://schemas.microsoft.com/office/drawing/2014/main" val="2504597376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800"/>
                        <a:t>Narzędzie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800"/>
                        <a:t>Języki / SDK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800"/>
                        <a:t>Zastosowanie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800"/>
                        <a:t>Licencja / model kosztowy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070477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800" b="1"/>
                        <a:t>FAISS</a:t>
                      </a:r>
                      <a:r>
                        <a:rPr lang="pl-PL" sz="1800"/>
                        <a:t> (Facebook AI)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800"/>
                        <a:t>Python, C++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800"/>
                        <a:t>Offline / lokalny, szybki, idealny do prototypu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800"/>
                        <a:t>MIT (open-source, darmowy)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4472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800" b="1"/>
                        <a:t>Milvus</a:t>
                      </a:r>
                      <a:endParaRPr lang="pl-PL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800"/>
                        <a:t>Python, REST API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800"/>
                        <a:t>Skalowalny, w chmurze lub lokalnie, dobrze integruje się z LLM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Apache 2.0 (open-source, darmowy self-host)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275207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800" b="1"/>
                        <a:t>Weaviate</a:t>
                      </a:r>
                      <a:endParaRPr lang="pl-PL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800"/>
                        <a:t>Python, REST API, GraphQL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800"/>
                        <a:t>Vector DB + semantyczne wyszukiwanie + klasyfikacja, łatwe RAG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BSD‑3-Clause (open-source, darmowy self-host)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071644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800" b="1"/>
                        <a:t>Pinecone</a:t>
                      </a:r>
                      <a:endParaRPr lang="pl-PL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800"/>
                        <a:t>SaaS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800"/>
                        <a:t>Komercyjne, gotowe, łatwe integracje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800"/>
                        <a:t>Proprietary (płatny SaaS)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35296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800" b="1"/>
                        <a:t>Qdrant</a:t>
                      </a:r>
                      <a:endParaRPr lang="pl-PL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800"/>
                        <a:t>Python, REST API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800"/>
                        <a:t>Komercyjne / open-source, łatwe integracje, lokalnie lub w chmurze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Apache 2.0 (open-source, </a:t>
                      </a:r>
                      <a:r>
                        <a:rPr lang="en-US" sz="1800" dirty="0" err="1"/>
                        <a:t>darmowy</a:t>
                      </a:r>
                      <a:r>
                        <a:rPr lang="en-US" sz="1800" dirty="0"/>
                        <a:t> self-host)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7196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5336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1BC7F-6C7C-7DF2-B7F9-7B38CBEDD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6B3F1450-B621-631F-C275-CD763E961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410" y="2243328"/>
            <a:ext cx="15367530" cy="4001624"/>
          </a:xfrm>
        </p:spPr>
        <p:txBody>
          <a:bodyPr/>
          <a:lstStyle/>
          <a:p>
            <a:pPr algn="just" rtl="0">
              <a:lnSpc>
                <a:spcPct val="150000"/>
              </a:lnSpc>
            </a:pPr>
            <a:r>
              <a:rPr lang="pl-PL" dirty="0"/>
              <a:t>RAG to architektura systemu pozwalająca na generowanie wspomagane przez wyszukiwanie. RAG poprawia wydajność aplikacji sztucznej inteligencji poprzez wykorzystanie zewnętrznych baz wiedzy. Udoskonala ona duże modele językowe poprzez pobieranie informacji z różnych zestawów danych w celu generowania optymalnych wyników. Dogłębne zrozumienie RAG może pomóc w lepszym przygotowaniu się do uzyskiwania pożądanych odpowiedzi z modeli LLM, a jednocześnie w pokonaniu niektórych wyzwań związanych z ich wykorzystaniem, w tym nieaktualnych odpowiedzi lub odpowiedzi opartych na błędnych informacjach.</a:t>
            </a:r>
          </a:p>
          <a:p>
            <a:pPr algn="just">
              <a:lnSpc>
                <a:spcPct val="150000"/>
              </a:lnSpc>
            </a:pPr>
            <a:endParaRPr lang="pl-PL" dirty="0"/>
          </a:p>
          <a:p>
            <a:pPr algn="just">
              <a:lnSpc>
                <a:spcPct val="150000"/>
              </a:lnSpc>
            </a:pPr>
            <a:endParaRPr lang="pl-PL" dirty="0"/>
          </a:p>
          <a:p>
            <a:pPr algn="just">
              <a:lnSpc>
                <a:spcPct val="150000"/>
              </a:lnSpc>
            </a:pP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D3D02978-9625-1937-16A7-D872524F5B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18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C037520-E59D-3B0A-8C6E-0A28CA541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" y="412304"/>
            <a:ext cx="13351306" cy="648070"/>
          </a:xfrm>
        </p:spPr>
        <p:txBody>
          <a:bodyPr/>
          <a:lstStyle/>
          <a:p>
            <a:r>
              <a:rPr lang="pl-PL" dirty="0"/>
              <a:t>Przekształcenia, narzędzia i architektura przydatna w projekcie :</a:t>
            </a:r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CB6FB449-9909-5157-E989-6F59C695B48B}"/>
              </a:ext>
            </a:extLst>
          </p:cNvPr>
          <p:cNvCxnSpPr>
            <a:cxnSpLocks/>
          </p:cNvCxnSpPr>
          <p:nvPr/>
        </p:nvCxnSpPr>
        <p:spPr>
          <a:xfrm flipH="1">
            <a:off x="0" y="700336"/>
            <a:ext cx="6561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1">
            <a:extLst>
              <a:ext uri="{FF2B5EF4-FFF2-40B4-BE49-F238E27FC236}">
                <a16:creationId xmlns:a16="http://schemas.microsoft.com/office/drawing/2014/main" id="{14BFA997-EEE9-425A-DAA8-1B6CD0F0686D}"/>
              </a:ext>
            </a:extLst>
          </p:cNvPr>
          <p:cNvSpPr txBox="1">
            <a:spLocks/>
          </p:cNvSpPr>
          <p:nvPr/>
        </p:nvSpPr>
        <p:spPr>
          <a:xfrm>
            <a:off x="867410" y="1054083"/>
            <a:ext cx="5790466" cy="6912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3600" kern="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RAG (Retrieval-Augmented Generation) </a:t>
            </a:r>
          </a:p>
        </p:txBody>
      </p:sp>
      <p:sp>
        <p:nvSpPr>
          <p:cNvPr id="7" name="Symbol zastępczy tekstu 1">
            <a:extLst>
              <a:ext uri="{FF2B5EF4-FFF2-40B4-BE49-F238E27FC236}">
                <a16:creationId xmlns:a16="http://schemas.microsoft.com/office/drawing/2014/main" id="{9F020664-0006-8193-733A-8C3EA388C529}"/>
              </a:ext>
            </a:extLst>
          </p:cNvPr>
          <p:cNvSpPr txBox="1">
            <a:spLocks/>
          </p:cNvSpPr>
          <p:nvPr/>
        </p:nvSpPr>
        <p:spPr>
          <a:xfrm>
            <a:off x="12562532" y="8621216"/>
            <a:ext cx="4035197" cy="4616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1400" kern="0" dirty="0">
                <a:solidFill>
                  <a:sysClr val="windowText" lastClr="000000"/>
                </a:solidFill>
                <a:hlinkClick r:id="rId2"/>
              </a:rPr>
              <a:t>https://www.coursera.org/articles/what-is-rag-in-ai</a:t>
            </a:r>
            <a:endParaRPr lang="pl-PL" sz="14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057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B5D3E872-E9F5-68DE-A250-EAD3BD132D36}"/>
              </a:ext>
            </a:extLst>
          </p:cNvPr>
          <p:cNvSpPr/>
          <p:nvPr/>
        </p:nvSpPr>
        <p:spPr>
          <a:xfrm>
            <a:off x="7430388" y="0"/>
            <a:ext cx="9881061" cy="97458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65A95AB9-4023-A10A-237D-D7253F77CC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152" y="1169732"/>
            <a:ext cx="9282107" cy="6497456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dirty="0"/>
              <a:t>Odmiana architektury </a:t>
            </a:r>
            <a:r>
              <a:rPr lang="pl-PL" dirty="0" err="1"/>
              <a:t>Retrieval-Augmented</a:t>
            </a:r>
            <a:r>
              <a:rPr lang="pl-PL" dirty="0"/>
              <a:t> </a:t>
            </a:r>
            <a:r>
              <a:rPr lang="pl-PL" dirty="0" err="1"/>
              <a:t>Generation</a:t>
            </a:r>
            <a:r>
              <a:rPr lang="pl-PL" dirty="0"/>
              <a:t> (RAG), w której proces wyszukiwania (</a:t>
            </a:r>
            <a:r>
              <a:rPr lang="pl-PL" dirty="0" err="1"/>
              <a:t>retrieval</a:t>
            </a:r>
            <a:r>
              <a:rPr lang="pl-PL" dirty="0"/>
              <a:t>) wykorzystuje struktury grafowe.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l-PL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dirty="0"/>
              <a:t>Grafy reprezentują encje oraz relacje między nimi, co zwiększa kontekstowość wyszukiwania informacji.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l-PL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dirty="0"/>
              <a:t>Węzły grafu mogą reprezentować pojęcia lub byty, natomiast krawędzie oznaczają relacje lub powiązania kontekstowe.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l-PL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dirty="0"/>
              <a:t>Zastosowanie grafu zapewnia, że odzyskiwane dokumenty lub fragmenty informacji są logicznie ze sobą powiązane.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l-PL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dirty="0"/>
              <a:t>Wykorzystanie przechodzenia po grafie (</a:t>
            </a:r>
            <a:r>
              <a:rPr lang="pl-PL" dirty="0" err="1"/>
              <a:t>graph</a:t>
            </a:r>
            <a:r>
              <a:rPr lang="pl-PL" dirty="0"/>
              <a:t> </a:t>
            </a:r>
            <a:r>
              <a:rPr lang="pl-PL" dirty="0" err="1"/>
              <a:t>traversal</a:t>
            </a:r>
            <a:r>
              <a:rPr lang="pl-PL" dirty="0"/>
              <a:t>) umożliwia bardziej spójne i logiczne wnioskowanie w przypadku zależnych od siebie encji.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8FB56CE5-172A-32AE-8C55-E2A667192F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19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7DFC2B57-90F2-A041-7BDE-F7469C3BE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Różne rodzaje architektury RAG</a:t>
            </a:r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655A884E-F5CF-E0C4-5958-9E78B21E3FEA}"/>
              </a:ext>
            </a:extLst>
          </p:cNvPr>
          <p:cNvCxnSpPr>
            <a:cxnSpLocks/>
          </p:cNvCxnSpPr>
          <p:nvPr/>
        </p:nvCxnSpPr>
        <p:spPr>
          <a:xfrm flipH="1">
            <a:off x="0" y="700336"/>
            <a:ext cx="6561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ytuł 3">
            <a:extLst>
              <a:ext uri="{FF2B5EF4-FFF2-40B4-BE49-F238E27FC236}">
                <a16:creationId xmlns:a16="http://schemas.microsoft.com/office/drawing/2014/main" id="{4BD1A0D0-A90C-FF13-9505-2206629062EC}"/>
              </a:ext>
            </a:extLst>
          </p:cNvPr>
          <p:cNvSpPr txBox="1">
            <a:spLocks/>
          </p:cNvSpPr>
          <p:nvPr/>
        </p:nvSpPr>
        <p:spPr>
          <a:xfrm>
            <a:off x="328097" y="1276400"/>
            <a:ext cx="3270186" cy="650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txBody>
          <a:bodyPr wrap="square" lIns="0" tIns="0" rIns="0" bIns="0" anchor="ctr">
            <a:noAutofit/>
          </a:bodyPr>
          <a:lstStyle>
            <a:lvl1pPr eaLnBrk="1" hangingPunct="1">
              <a:defRPr sz="3600" b="1">
                <a:latin typeface="Good Headline Pro"/>
                <a:ea typeface="+mj-ea"/>
                <a:cs typeface="+mj-cs"/>
              </a:defRPr>
            </a:lvl1pPr>
          </a:lstStyle>
          <a:p>
            <a:pPr algn="ctr"/>
            <a:r>
              <a:rPr lang="pl-PL" dirty="0">
                <a:latin typeface="Agency FB" panose="020B0503020202020204" pitchFamily="34" charset="0"/>
              </a:rPr>
              <a:t>Graph RAG</a:t>
            </a:r>
            <a:endParaRPr lang="pl-PL" kern="0" dirty="0">
              <a:solidFill>
                <a:sysClr val="windowText" lastClr="000000"/>
              </a:solidFill>
              <a:latin typeface="Agency FB" panose="020B0503020202020204" pitchFamily="34" charset="0"/>
            </a:endParaRP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3434A456-2263-D5C0-0B14-47B08B714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24" y="2791256"/>
            <a:ext cx="7161932" cy="5152469"/>
          </a:xfrm>
          <a:prstGeom prst="rect">
            <a:avLst/>
          </a:prstGeom>
        </p:spPr>
      </p:pic>
      <p:sp>
        <p:nvSpPr>
          <p:cNvPr id="11" name="Symbol zastępczy tekstu 1">
            <a:extLst>
              <a:ext uri="{FF2B5EF4-FFF2-40B4-BE49-F238E27FC236}">
                <a16:creationId xmlns:a16="http://schemas.microsoft.com/office/drawing/2014/main" id="{91BD627D-AA1C-CFFB-80D4-FF0E980F7935}"/>
              </a:ext>
            </a:extLst>
          </p:cNvPr>
          <p:cNvSpPr txBox="1">
            <a:spLocks/>
          </p:cNvSpPr>
          <p:nvPr/>
        </p:nvSpPr>
        <p:spPr>
          <a:xfrm>
            <a:off x="328097" y="8246367"/>
            <a:ext cx="4035197" cy="4616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1400" kern="0" dirty="0">
                <a:solidFill>
                  <a:sysClr val="windowText" lastClr="000000"/>
                </a:solidFill>
                <a:hlinkClick r:id="rId3"/>
              </a:rPr>
              <a:t>https://www.instagram.com/analytics_vidhya/p/DTSuGILAUO4/</a:t>
            </a:r>
            <a:endParaRPr lang="pl-PL" sz="14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143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53D46528-C3AA-038E-798A-31A0D5F16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410" y="1996480"/>
            <a:ext cx="15613380" cy="699512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l-PL" dirty="0"/>
              <a:t>Duże modele językowe (LLM) to systemy trenowane są na ogromnych zbiorach tekstów, które rozumieją język i generują język zbliżony do ludzkiego. Umożliwiają takie zadania jak streszczenie, rozumowanie, prowadzenie rozmów i mają szeroki zakres zadań.</a:t>
            </a:r>
          </a:p>
          <a:p>
            <a:pPr algn="just">
              <a:lnSpc>
                <a:spcPct val="150000"/>
              </a:lnSpc>
            </a:pPr>
            <a:endParaRPr lang="pl-PL" dirty="0"/>
          </a:p>
          <a:p>
            <a:pPr algn="just">
              <a:lnSpc>
                <a:spcPct val="150000"/>
              </a:lnSpc>
            </a:pPr>
            <a:r>
              <a:rPr lang="pl-PL" dirty="0"/>
              <a:t>Modele te uczą się na podstawie ogromnych ilości tekstu — od książek i stron internetowych po kod i rozmowy — dzięki czemu poznają praktyczne zasady działania języka. </a:t>
            </a:r>
            <a:r>
              <a:rPr lang="pl-PL" dirty="0" err="1"/>
              <a:t>Chatbot</a:t>
            </a:r>
            <a:r>
              <a:rPr lang="pl-PL" dirty="0"/>
              <a:t> AI rozumie Twoje pytanie, nawet jeśli dopytujesz, bo potrafi zachować kontekst.</a:t>
            </a:r>
          </a:p>
          <a:p>
            <a:pPr algn="just">
              <a:lnSpc>
                <a:spcPct val="150000"/>
              </a:lnSpc>
            </a:pPr>
            <a:endParaRPr lang="pl-PL" dirty="0"/>
          </a:p>
          <a:p>
            <a:pPr algn="just">
              <a:lnSpc>
                <a:spcPct val="150000"/>
              </a:lnSpc>
            </a:pPr>
            <a:endParaRPr lang="pl-PL" dirty="0"/>
          </a:p>
          <a:p>
            <a:pPr algn="just">
              <a:lnSpc>
                <a:spcPct val="150000"/>
              </a:lnSpc>
            </a:pPr>
            <a:r>
              <a:rPr lang="pl-PL" dirty="0"/>
              <a:t>Najwięksi dostawcy LLM to </a:t>
            </a:r>
            <a:r>
              <a:rPr lang="pl-PL" dirty="0" err="1"/>
              <a:t>OpenAI</a:t>
            </a:r>
            <a:r>
              <a:rPr lang="pl-PL" dirty="0"/>
              <a:t>, </a:t>
            </a:r>
            <a:r>
              <a:rPr lang="pl-PL" dirty="0" err="1"/>
              <a:t>Anthropic</a:t>
            </a:r>
            <a:r>
              <a:rPr lang="pl-PL" dirty="0"/>
              <a:t>, Google </a:t>
            </a:r>
            <a:r>
              <a:rPr lang="pl-PL" dirty="0" err="1"/>
              <a:t>DeepMind</a:t>
            </a:r>
            <a:r>
              <a:rPr lang="pl-PL" dirty="0"/>
              <a:t>, Meta, </a:t>
            </a:r>
            <a:r>
              <a:rPr lang="pl-PL" dirty="0" err="1"/>
              <a:t>DeepSeek</a:t>
            </a:r>
            <a:r>
              <a:rPr lang="pl-PL" dirty="0"/>
              <a:t>, </a:t>
            </a:r>
            <a:r>
              <a:rPr lang="pl-PL" dirty="0" err="1"/>
              <a:t>xAI</a:t>
            </a:r>
            <a:r>
              <a:rPr lang="pl-PL" dirty="0"/>
              <a:t> i Mistral. Specjalizują się w różnych obszarach.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EB8E0D5C-9219-EB10-7D26-0E442175CC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2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D8965BC3-01AA-3C98-B8CA-7862B3BFD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4813" y="748531"/>
            <a:ext cx="6798345" cy="576064"/>
          </a:xfrm>
        </p:spPr>
        <p:txBody>
          <a:bodyPr anchor="ctr"/>
          <a:lstStyle/>
          <a:p>
            <a:pPr algn="ctr"/>
            <a:r>
              <a:rPr lang="pl-PL" sz="4000" dirty="0"/>
              <a:t>LLM – Large Language Model</a:t>
            </a:r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CCFEF341-F568-6574-CB71-D1B627FA80D9}"/>
              </a:ext>
            </a:extLst>
          </p:cNvPr>
          <p:cNvCxnSpPr/>
          <p:nvPr/>
        </p:nvCxnSpPr>
        <p:spPr>
          <a:xfrm flipH="1">
            <a:off x="0" y="1102615"/>
            <a:ext cx="16748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552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0A653-2A9B-2495-2AC5-F73E6D1F4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9A8CD8E3-684A-4138-3BD5-0DC149137C5C}"/>
              </a:ext>
            </a:extLst>
          </p:cNvPr>
          <p:cNvSpPr/>
          <p:nvPr/>
        </p:nvSpPr>
        <p:spPr>
          <a:xfrm>
            <a:off x="7608050" y="0"/>
            <a:ext cx="9703399" cy="97458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35326E7C-5948-3B8E-254D-6FFCE4A3B6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20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EC9E0540-0452-A2C0-39B4-8A5A12E2B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Różne rodzaje architektury RAG</a:t>
            </a:r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FBCEB78C-F1DE-7527-97C6-40434CBA887A}"/>
              </a:ext>
            </a:extLst>
          </p:cNvPr>
          <p:cNvCxnSpPr>
            <a:cxnSpLocks/>
          </p:cNvCxnSpPr>
          <p:nvPr/>
        </p:nvCxnSpPr>
        <p:spPr>
          <a:xfrm flipH="1">
            <a:off x="0" y="700336"/>
            <a:ext cx="6561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ytuł 3">
            <a:extLst>
              <a:ext uri="{FF2B5EF4-FFF2-40B4-BE49-F238E27FC236}">
                <a16:creationId xmlns:a16="http://schemas.microsoft.com/office/drawing/2014/main" id="{E0F28A9D-4BDF-4751-8C77-BC965DF3C5A4}"/>
              </a:ext>
            </a:extLst>
          </p:cNvPr>
          <p:cNvSpPr txBox="1">
            <a:spLocks/>
          </p:cNvSpPr>
          <p:nvPr/>
        </p:nvSpPr>
        <p:spPr>
          <a:xfrm>
            <a:off x="328097" y="1276400"/>
            <a:ext cx="3270186" cy="650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txBody>
          <a:bodyPr wrap="square" lIns="0" tIns="0" rIns="0" bIns="0" anchor="ctr">
            <a:noAutofit/>
          </a:bodyPr>
          <a:lstStyle>
            <a:lvl1pPr eaLnBrk="1" hangingPunct="1">
              <a:defRPr sz="3600" b="1">
                <a:latin typeface="Good Headline Pro"/>
                <a:ea typeface="+mj-ea"/>
                <a:cs typeface="+mj-cs"/>
              </a:defRPr>
            </a:lvl1pPr>
          </a:lstStyle>
          <a:p>
            <a:pPr algn="ctr"/>
            <a:r>
              <a:rPr lang="pl-PL" dirty="0" err="1">
                <a:latin typeface="Agency FB" panose="020B0503020202020204" pitchFamily="34" charset="0"/>
              </a:rPr>
              <a:t>Adaptive</a:t>
            </a:r>
            <a:r>
              <a:rPr lang="pl-PL" dirty="0">
                <a:latin typeface="Agency FB" panose="020B0503020202020204" pitchFamily="34" charset="0"/>
              </a:rPr>
              <a:t> RAG</a:t>
            </a:r>
            <a:endParaRPr lang="pl-PL" kern="0" dirty="0">
              <a:solidFill>
                <a:sysClr val="windowText" lastClr="000000"/>
              </a:solidFill>
              <a:latin typeface="Agency FB" panose="020B0503020202020204" pitchFamily="34" charset="0"/>
            </a:endParaRPr>
          </a:p>
        </p:txBody>
      </p:sp>
      <p:sp>
        <p:nvSpPr>
          <p:cNvPr id="12" name="Symbol zastępczy tekstu 1">
            <a:extLst>
              <a:ext uri="{FF2B5EF4-FFF2-40B4-BE49-F238E27FC236}">
                <a16:creationId xmlns:a16="http://schemas.microsoft.com/office/drawing/2014/main" id="{D548C0FE-0275-66C5-3F01-06D4304EA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30036" y="1169732"/>
            <a:ext cx="9066083" cy="6497456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dirty="0"/>
              <a:t>Metoda RAG, która dynamicznie dostosowuje strategię wyszukiwania i generowania odpowiedzi w zależności od zapytania lub kontekstu.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l-PL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dirty="0"/>
              <a:t>Mechanizm </a:t>
            </a:r>
            <a:r>
              <a:rPr lang="pl-PL" dirty="0" err="1"/>
              <a:t>retrievalu</a:t>
            </a:r>
            <a:r>
              <a:rPr lang="pl-PL" dirty="0"/>
              <a:t> ewoluuje w odpowiedzi na treść zapytania użytkownika lub wygenerowane odpowiedzi pośrednie.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l-PL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dirty="0"/>
              <a:t>Proces generowania odpowiedzi adaptuje się do wyników wyszukiwania oraz specyficznego kontekstu w czasie rzeczywistym.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l-PL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dirty="0"/>
              <a:t>Zapewnia większą elastyczność i lepszą obsługę różnorodnych zapytań.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l-PL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dirty="0"/>
              <a:t>Prowadzi do lepszej wydajności w złożonych zadaniach lub interakcjach wieloetapowych (</a:t>
            </a:r>
            <a:r>
              <a:rPr lang="pl-PL" dirty="0" err="1"/>
              <a:t>multi-turn</a:t>
            </a:r>
            <a:r>
              <a:rPr lang="pl-PL" dirty="0"/>
              <a:t>).</a:t>
            </a:r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09570AEC-3982-5FB7-EA12-60542D612E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85" r="1273"/>
          <a:stretch>
            <a:fillRect/>
          </a:stretch>
        </p:blipFill>
        <p:spPr>
          <a:xfrm>
            <a:off x="0" y="2503223"/>
            <a:ext cx="7608050" cy="2930792"/>
          </a:xfrm>
          <a:prstGeom prst="rect">
            <a:avLst/>
          </a:prstGeom>
        </p:spPr>
      </p:pic>
      <p:sp>
        <p:nvSpPr>
          <p:cNvPr id="14" name="Symbol zastępczy tekstu 1">
            <a:extLst>
              <a:ext uri="{FF2B5EF4-FFF2-40B4-BE49-F238E27FC236}">
                <a16:creationId xmlns:a16="http://schemas.microsoft.com/office/drawing/2014/main" id="{B1236921-D838-6021-8F06-95B854A7EFB3}"/>
              </a:ext>
            </a:extLst>
          </p:cNvPr>
          <p:cNvSpPr txBox="1">
            <a:spLocks/>
          </p:cNvSpPr>
          <p:nvPr/>
        </p:nvSpPr>
        <p:spPr>
          <a:xfrm>
            <a:off x="328097" y="8246367"/>
            <a:ext cx="4035197" cy="4616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1400" kern="0" dirty="0">
                <a:solidFill>
                  <a:sysClr val="windowText" lastClr="000000"/>
                </a:solidFill>
                <a:hlinkClick r:id="rId3"/>
              </a:rPr>
              <a:t>https://www.instagram.com/analytics_vidhya/p/DTSuGILAUO4/</a:t>
            </a:r>
            <a:endParaRPr lang="pl-PL" sz="14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446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3FD35-C4EF-DEF8-581D-0FE86667E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315B1293-9BBD-28F4-55AB-E8529851FA97}"/>
              </a:ext>
            </a:extLst>
          </p:cNvPr>
          <p:cNvSpPr/>
          <p:nvPr/>
        </p:nvSpPr>
        <p:spPr>
          <a:xfrm>
            <a:off x="7430388" y="0"/>
            <a:ext cx="9881061" cy="97458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1F9E217C-DCF3-EC2B-B7C8-7C5EFE33D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37996" y="1433922"/>
            <a:ext cx="9282107" cy="6497456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dirty="0"/>
              <a:t>Framework </a:t>
            </a:r>
            <a:r>
              <a:rPr lang="pl-PL" dirty="0" err="1"/>
              <a:t>pre</a:t>
            </a:r>
            <a:r>
              <a:rPr lang="pl-PL" dirty="0"/>
              <a:t>-treningowy, w którym model językowy uczy się wyszukiwać oraz integrować istotne informacje już na etapie treningu, a nie dopiero podczas inferencji.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l-PL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dirty="0" err="1"/>
              <a:t>Retriever</a:t>
            </a:r>
            <a:r>
              <a:rPr lang="pl-PL" dirty="0"/>
              <a:t> uczy się wybierać najbardziej trafne fragmenty tekstu z dużego korpusu danych na podstawie zapytania.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l-PL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dirty="0"/>
              <a:t>Reader / Generator wykorzystuje odzyskane fragmenty do wygenerowania odpowiedzi lub tekstu.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l-PL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dirty="0"/>
              <a:t>Podczas treningu model wspólnie optymalizuje proces wyszukiwania i generowania, ucząc się dopasowywać pobrane treści do konkretnego zadania.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0F652D76-1D8B-5771-2B64-F8ECC5A7BF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21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03A85BC-D0BB-7D3C-B962-697A2E57D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Różne rodzaje architektury RAG</a:t>
            </a:r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120AD9C3-98D0-1E28-6FFB-6DA517E616F7}"/>
              </a:ext>
            </a:extLst>
          </p:cNvPr>
          <p:cNvCxnSpPr>
            <a:cxnSpLocks/>
          </p:cNvCxnSpPr>
          <p:nvPr/>
        </p:nvCxnSpPr>
        <p:spPr>
          <a:xfrm flipH="1">
            <a:off x="0" y="700336"/>
            <a:ext cx="6561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ytuł 3">
            <a:extLst>
              <a:ext uri="{FF2B5EF4-FFF2-40B4-BE49-F238E27FC236}">
                <a16:creationId xmlns:a16="http://schemas.microsoft.com/office/drawing/2014/main" id="{0460D2B5-8700-4645-8B20-A66A5E8E3219}"/>
              </a:ext>
            </a:extLst>
          </p:cNvPr>
          <p:cNvSpPr txBox="1">
            <a:spLocks/>
          </p:cNvSpPr>
          <p:nvPr/>
        </p:nvSpPr>
        <p:spPr>
          <a:xfrm>
            <a:off x="328097" y="1276400"/>
            <a:ext cx="3270186" cy="650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txBody>
          <a:bodyPr wrap="square" lIns="0" tIns="0" rIns="0" bIns="0" anchor="ctr">
            <a:noAutofit/>
          </a:bodyPr>
          <a:lstStyle>
            <a:lvl1pPr eaLnBrk="1" hangingPunct="1">
              <a:defRPr sz="3600" b="1">
                <a:latin typeface="Good Headline Pro"/>
                <a:ea typeface="+mj-ea"/>
                <a:cs typeface="+mj-cs"/>
              </a:defRPr>
            </a:lvl1pPr>
          </a:lstStyle>
          <a:p>
            <a:pPr algn="ctr"/>
            <a:r>
              <a:rPr lang="pl-PL" kern="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REALM</a:t>
            </a:r>
          </a:p>
        </p:txBody>
      </p:sp>
      <p:sp>
        <p:nvSpPr>
          <p:cNvPr id="7" name="Symbol zastępczy tekstu 1">
            <a:extLst>
              <a:ext uri="{FF2B5EF4-FFF2-40B4-BE49-F238E27FC236}">
                <a16:creationId xmlns:a16="http://schemas.microsoft.com/office/drawing/2014/main" id="{2E4B0EBA-0F91-6368-CBB7-FA247AFF2D4A}"/>
              </a:ext>
            </a:extLst>
          </p:cNvPr>
          <p:cNvSpPr txBox="1">
            <a:spLocks/>
          </p:cNvSpPr>
          <p:nvPr/>
        </p:nvSpPr>
        <p:spPr>
          <a:xfrm>
            <a:off x="244524" y="2099974"/>
            <a:ext cx="6701384" cy="112064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180000" tIns="180000" rIns="180000" bIns="18000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pl-PL" sz="2800" kern="0" dirty="0">
                <a:solidFill>
                  <a:sysClr val="windowText" lastClr="000000"/>
                </a:solidFill>
                <a:latin typeface="+mj-lt"/>
              </a:rPr>
              <a:t> Wstępne trenowanie modeli językowych z wykorzystaniem wyszukiwania</a:t>
            </a:r>
          </a:p>
        </p:txBody>
      </p:sp>
      <p:sp>
        <p:nvSpPr>
          <p:cNvPr id="8" name="Strzałka: w prawo 7">
            <a:extLst>
              <a:ext uri="{FF2B5EF4-FFF2-40B4-BE49-F238E27FC236}">
                <a16:creationId xmlns:a16="http://schemas.microsoft.com/office/drawing/2014/main" id="{56E60C32-F631-97ED-6A3E-6C3484B399E9}"/>
              </a:ext>
            </a:extLst>
          </p:cNvPr>
          <p:cNvSpPr/>
          <p:nvPr/>
        </p:nvSpPr>
        <p:spPr>
          <a:xfrm>
            <a:off x="36751" y="2428528"/>
            <a:ext cx="356429" cy="141310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B1D83EB2-FBCF-8F60-A9EB-91A2DA495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55" y="3549170"/>
            <a:ext cx="7105493" cy="4533816"/>
          </a:xfrm>
          <a:prstGeom prst="rect">
            <a:avLst/>
          </a:prstGeom>
        </p:spPr>
      </p:pic>
      <p:sp>
        <p:nvSpPr>
          <p:cNvPr id="15" name="Symbol zastępczy tekstu 1">
            <a:extLst>
              <a:ext uri="{FF2B5EF4-FFF2-40B4-BE49-F238E27FC236}">
                <a16:creationId xmlns:a16="http://schemas.microsoft.com/office/drawing/2014/main" id="{160FA48A-91E3-A4C5-C36A-BBD649E1B745}"/>
              </a:ext>
            </a:extLst>
          </p:cNvPr>
          <p:cNvSpPr txBox="1">
            <a:spLocks/>
          </p:cNvSpPr>
          <p:nvPr/>
        </p:nvSpPr>
        <p:spPr>
          <a:xfrm>
            <a:off x="328097" y="8246367"/>
            <a:ext cx="4035197" cy="4616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1400" kern="0" dirty="0">
                <a:solidFill>
                  <a:sysClr val="windowText" lastClr="000000"/>
                </a:solidFill>
                <a:hlinkClick r:id="rId3"/>
              </a:rPr>
              <a:t>https://www.instagram.com/analytics_vidhya/p/DTSuGILAUO4/</a:t>
            </a:r>
            <a:endParaRPr lang="pl-PL" sz="14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131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25751-B22B-BA4F-F888-365442628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77EC6CD4-B4C2-DE3E-DA3C-949A845F551D}"/>
              </a:ext>
            </a:extLst>
          </p:cNvPr>
          <p:cNvSpPr/>
          <p:nvPr/>
        </p:nvSpPr>
        <p:spPr>
          <a:xfrm>
            <a:off x="7430388" y="0"/>
            <a:ext cx="9881061" cy="97458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04FBB892-EACE-87DB-4C4C-64813C67D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37996" y="1274557"/>
            <a:ext cx="9282107" cy="6497456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dirty="0"/>
              <a:t>Metoda wyszukiwania zaprojektowana do pracy z hierarchicznymi lub drzewiastymi strukturami danych.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l-PL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dirty="0"/>
              <a:t>Przemieszcza się po danych hierarchicznych (np. strukturach drzew) w celu pobierania informacji.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l-PL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dirty="0"/>
              <a:t>Przetwarza pobrane elementy, aby wygenerować spójne abstrakcyjne podsumowanie lub odpowiedź.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l-PL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dirty="0"/>
              <a:t>Nadaje się do wielopoziomowych struktur dokumentów, takich jak teksty prawne, grafy wiedzy lub dokumentacja techniczna.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l-PL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dirty="0"/>
              <a:t>Skutecznie radzi sobie ze złożonością hierarchiczną. • Tworzy bardziej zwięzłe i trafne podsumowania dzięki abstrakcji opartej na strukturze rekursywnej.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399C8579-0816-4701-61B4-1C44C63F2A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22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7412FDE7-1B70-A41A-998F-A71A192CF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Różne rodzaje architektury RAG</a:t>
            </a:r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FB1379FE-1461-4EF3-79C0-1882B507FEC3}"/>
              </a:ext>
            </a:extLst>
          </p:cNvPr>
          <p:cNvCxnSpPr>
            <a:cxnSpLocks/>
          </p:cNvCxnSpPr>
          <p:nvPr/>
        </p:nvCxnSpPr>
        <p:spPr>
          <a:xfrm flipH="1">
            <a:off x="0" y="700336"/>
            <a:ext cx="6561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ytuł 3">
            <a:extLst>
              <a:ext uri="{FF2B5EF4-FFF2-40B4-BE49-F238E27FC236}">
                <a16:creationId xmlns:a16="http://schemas.microsoft.com/office/drawing/2014/main" id="{6ECAF435-CBDB-7CAD-7A25-CFB9E69441C9}"/>
              </a:ext>
            </a:extLst>
          </p:cNvPr>
          <p:cNvSpPr txBox="1">
            <a:spLocks/>
          </p:cNvSpPr>
          <p:nvPr/>
        </p:nvSpPr>
        <p:spPr>
          <a:xfrm>
            <a:off x="328097" y="1276400"/>
            <a:ext cx="3270186" cy="650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txBody>
          <a:bodyPr wrap="square" lIns="0" tIns="0" rIns="0" bIns="0" anchor="ctr">
            <a:noAutofit/>
          </a:bodyPr>
          <a:lstStyle>
            <a:lvl1pPr eaLnBrk="1" hangingPunct="1">
              <a:defRPr sz="3600" b="1">
                <a:latin typeface="Good Headline Pro"/>
                <a:ea typeface="+mj-ea"/>
                <a:cs typeface="+mj-cs"/>
              </a:defRPr>
            </a:lvl1pPr>
          </a:lstStyle>
          <a:p>
            <a:pPr algn="ctr"/>
            <a:r>
              <a:rPr lang="pl-PL" kern="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RAPTOR</a:t>
            </a:r>
          </a:p>
        </p:txBody>
      </p:sp>
      <p:sp>
        <p:nvSpPr>
          <p:cNvPr id="7" name="Symbol zastępczy tekstu 1">
            <a:extLst>
              <a:ext uri="{FF2B5EF4-FFF2-40B4-BE49-F238E27FC236}">
                <a16:creationId xmlns:a16="http://schemas.microsoft.com/office/drawing/2014/main" id="{28A96D71-FBD0-0B2E-671B-1CBD78E64AF9}"/>
              </a:ext>
            </a:extLst>
          </p:cNvPr>
          <p:cNvSpPr txBox="1">
            <a:spLocks/>
          </p:cNvSpPr>
          <p:nvPr/>
        </p:nvSpPr>
        <p:spPr>
          <a:xfrm>
            <a:off x="244524" y="2099974"/>
            <a:ext cx="6701384" cy="112064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180000" tIns="180000" rIns="180000" bIns="18000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pl-PL" sz="2800" kern="0" dirty="0">
                <a:solidFill>
                  <a:sysClr val="windowText" lastClr="000000"/>
                </a:solidFill>
                <a:latin typeface="+mj-lt"/>
              </a:rPr>
              <a:t> Rekursywne abstrakcyjne przetwarzanie do wyszukiwania w strukturach drzewiastych</a:t>
            </a:r>
          </a:p>
        </p:txBody>
      </p:sp>
      <p:sp>
        <p:nvSpPr>
          <p:cNvPr id="8" name="Strzałka: w prawo 7">
            <a:extLst>
              <a:ext uri="{FF2B5EF4-FFF2-40B4-BE49-F238E27FC236}">
                <a16:creationId xmlns:a16="http://schemas.microsoft.com/office/drawing/2014/main" id="{BA9BAF83-FF9A-466F-6579-26962AC5F1AF}"/>
              </a:ext>
            </a:extLst>
          </p:cNvPr>
          <p:cNvSpPr/>
          <p:nvPr/>
        </p:nvSpPr>
        <p:spPr>
          <a:xfrm>
            <a:off x="36751" y="2428528"/>
            <a:ext cx="356429" cy="141310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44A2FC36-BE25-550D-35F7-624BA1FD7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9" y="3666389"/>
            <a:ext cx="7414299" cy="3295244"/>
          </a:xfrm>
          <a:prstGeom prst="rect">
            <a:avLst/>
          </a:prstGeom>
        </p:spPr>
      </p:pic>
      <p:sp>
        <p:nvSpPr>
          <p:cNvPr id="12" name="Symbol zastępczy tekstu 1">
            <a:extLst>
              <a:ext uri="{FF2B5EF4-FFF2-40B4-BE49-F238E27FC236}">
                <a16:creationId xmlns:a16="http://schemas.microsoft.com/office/drawing/2014/main" id="{41A37A93-9DA0-62A5-63B3-EE6615E26D28}"/>
              </a:ext>
            </a:extLst>
          </p:cNvPr>
          <p:cNvSpPr txBox="1">
            <a:spLocks/>
          </p:cNvSpPr>
          <p:nvPr/>
        </p:nvSpPr>
        <p:spPr>
          <a:xfrm>
            <a:off x="328097" y="8246367"/>
            <a:ext cx="4035197" cy="4616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1400" kern="0" dirty="0">
                <a:solidFill>
                  <a:sysClr val="windowText" lastClr="000000"/>
                </a:solidFill>
                <a:hlinkClick r:id="rId3"/>
              </a:rPr>
              <a:t>https://www.instagram.com/analytics_vidhya/p/DTSuGILAUO4/</a:t>
            </a:r>
            <a:endParaRPr lang="pl-PL" sz="14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547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7FEBA-725E-B344-096C-4590ACEEC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4269472D-B7BC-EA3A-E60E-F5F93B44398E}"/>
              </a:ext>
            </a:extLst>
          </p:cNvPr>
          <p:cNvSpPr/>
          <p:nvPr/>
        </p:nvSpPr>
        <p:spPr>
          <a:xfrm>
            <a:off x="7430388" y="0"/>
            <a:ext cx="9881061" cy="97458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B80D8AB5-24DB-FBAD-63FD-52999605B6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37996" y="1433922"/>
            <a:ext cx="9282107" cy="7043278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dirty="0"/>
              <a:t>Metoda, w której wynik lub częściowe rezultaty generowania są wykorzystywane jako informacja zwrotna w celu ulepszenia wyszukiwania.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l-PL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dirty="0"/>
              <a:t>Wygenerowany tekst (lub jego streszczenie) jest ponownie przekazywany do systemu wyszukiwania, aby udoskonalić kolejne zapytania.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l-PL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dirty="0"/>
              <a:t>Działa w pętli sprzężenia zwrotnego, gdzie generowanie wpływa na wyszukiwanie, a wyszukiwanie wpływa na generowanie.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l-PL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dirty="0"/>
              <a:t>Można ją traktować jako dynamiczny cykl ciągłego doskonalenia.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l-PL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dirty="0"/>
              <a:t>Pozwala systemowi wyszukiwania dostosowywać się na podstawie kontekstu wygenerowanego w fazie generowania.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l-PL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dirty="0"/>
              <a:t>Zapewnia lepsze dopasowanie między pobranymi treściami a wymaganiami zadania.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9B34E8C1-E4AA-F04C-221C-474A36BC89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23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75D869FF-D127-AB22-4099-119EF3FD3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Różne rodzaje architektury RAG</a:t>
            </a:r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01F965A8-5B0C-1EB0-9BE6-D72DB280D05E}"/>
              </a:ext>
            </a:extLst>
          </p:cNvPr>
          <p:cNvCxnSpPr>
            <a:cxnSpLocks/>
          </p:cNvCxnSpPr>
          <p:nvPr/>
        </p:nvCxnSpPr>
        <p:spPr>
          <a:xfrm flipH="1">
            <a:off x="0" y="700336"/>
            <a:ext cx="6561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ytuł 3">
            <a:extLst>
              <a:ext uri="{FF2B5EF4-FFF2-40B4-BE49-F238E27FC236}">
                <a16:creationId xmlns:a16="http://schemas.microsoft.com/office/drawing/2014/main" id="{BE458750-3323-C4B8-AEBB-E9CC7EF4346F}"/>
              </a:ext>
            </a:extLst>
          </p:cNvPr>
          <p:cNvSpPr txBox="1">
            <a:spLocks/>
          </p:cNvSpPr>
          <p:nvPr/>
        </p:nvSpPr>
        <p:spPr>
          <a:xfrm>
            <a:off x="328097" y="1276400"/>
            <a:ext cx="3270186" cy="650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txBody>
          <a:bodyPr wrap="square" lIns="0" tIns="0" rIns="0" bIns="0" anchor="ctr">
            <a:noAutofit/>
          </a:bodyPr>
          <a:lstStyle>
            <a:lvl1pPr eaLnBrk="1" hangingPunct="1">
              <a:defRPr sz="3600" b="1">
                <a:latin typeface="Good Headline Pro"/>
                <a:ea typeface="+mj-ea"/>
                <a:cs typeface="+mj-cs"/>
              </a:defRPr>
            </a:lvl1pPr>
          </a:lstStyle>
          <a:p>
            <a:pPr algn="ctr"/>
            <a:r>
              <a:rPr lang="pl-PL" kern="0" dirty="0" err="1">
                <a:solidFill>
                  <a:sysClr val="windowText" lastClr="000000"/>
                </a:solidFill>
                <a:latin typeface="Agency FB" panose="020B0503020202020204" pitchFamily="34" charset="0"/>
              </a:rPr>
              <a:t>ReFeed</a:t>
            </a:r>
            <a:endParaRPr lang="pl-PL" kern="0" dirty="0">
              <a:solidFill>
                <a:sysClr val="windowText" lastClr="000000"/>
              </a:solidFill>
              <a:latin typeface="Agency FB" panose="020B0503020202020204" pitchFamily="34" charset="0"/>
            </a:endParaRPr>
          </a:p>
        </p:txBody>
      </p:sp>
      <p:sp>
        <p:nvSpPr>
          <p:cNvPr id="7" name="Symbol zastępczy tekstu 1">
            <a:extLst>
              <a:ext uri="{FF2B5EF4-FFF2-40B4-BE49-F238E27FC236}">
                <a16:creationId xmlns:a16="http://schemas.microsoft.com/office/drawing/2014/main" id="{A84ACF3E-C7E8-AD07-4C89-F929DB6FE649}"/>
              </a:ext>
            </a:extLst>
          </p:cNvPr>
          <p:cNvSpPr txBox="1">
            <a:spLocks/>
          </p:cNvSpPr>
          <p:nvPr/>
        </p:nvSpPr>
        <p:spPr>
          <a:xfrm>
            <a:off x="244524" y="2099974"/>
            <a:ext cx="6701384" cy="77138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180000" tIns="180000" rIns="180000" bIns="18000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pl-PL" sz="2800" kern="0" dirty="0">
                <a:solidFill>
                  <a:sysClr val="windowText" lastClr="000000"/>
                </a:solidFill>
                <a:latin typeface="+mj-lt"/>
              </a:rPr>
              <a:t> Sprzężenie zwrotne w wyszukiwaniu</a:t>
            </a:r>
          </a:p>
        </p:txBody>
      </p:sp>
      <p:sp>
        <p:nvSpPr>
          <p:cNvPr id="8" name="Strzałka: w prawo 7">
            <a:extLst>
              <a:ext uri="{FF2B5EF4-FFF2-40B4-BE49-F238E27FC236}">
                <a16:creationId xmlns:a16="http://schemas.microsoft.com/office/drawing/2014/main" id="{921462F9-2FB4-686E-59CB-EECBC098BF3D}"/>
              </a:ext>
            </a:extLst>
          </p:cNvPr>
          <p:cNvSpPr/>
          <p:nvPr/>
        </p:nvSpPr>
        <p:spPr>
          <a:xfrm>
            <a:off x="36751" y="2428528"/>
            <a:ext cx="356429" cy="141310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E0638C85-ADBD-655B-B590-5B34463EA8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46"/>
          <a:stretch>
            <a:fillRect/>
          </a:stretch>
        </p:blipFill>
        <p:spPr>
          <a:xfrm>
            <a:off x="36751" y="3655351"/>
            <a:ext cx="7366724" cy="2670505"/>
          </a:xfrm>
          <a:prstGeom prst="rect">
            <a:avLst/>
          </a:prstGeom>
        </p:spPr>
      </p:pic>
      <p:sp>
        <p:nvSpPr>
          <p:cNvPr id="12" name="Symbol zastępczy tekstu 1">
            <a:extLst>
              <a:ext uri="{FF2B5EF4-FFF2-40B4-BE49-F238E27FC236}">
                <a16:creationId xmlns:a16="http://schemas.microsoft.com/office/drawing/2014/main" id="{6B9DAEAC-156D-13E7-0E4F-EB1A4DA5F75F}"/>
              </a:ext>
            </a:extLst>
          </p:cNvPr>
          <p:cNvSpPr txBox="1">
            <a:spLocks/>
          </p:cNvSpPr>
          <p:nvPr/>
        </p:nvSpPr>
        <p:spPr>
          <a:xfrm>
            <a:off x="328097" y="8246367"/>
            <a:ext cx="4035197" cy="4616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1400" kern="0" dirty="0">
                <a:solidFill>
                  <a:sysClr val="windowText" lastClr="000000"/>
                </a:solidFill>
                <a:hlinkClick r:id="rId3"/>
              </a:rPr>
              <a:t>https://www.instagram.com/analytics_vidhya/p/DTSuGILAUO4/</a:t>
            </a:r>
            <a:endParaRPr lang="pl-PL" sz="14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867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3A539-2961-BD61-AE79-6730051B0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9679943A-DDDE-265A-8637-EC021B5018BF}"/>
              </a:ext>
            </a:extLst>
          </p:cNvPr>
          <p:cNvSpPr/>
          <p:nvPr/>
        </p:nvSpPr>
        <p:spPr>
          <a:xfrm>
            <a:off x="7430388" y="0"/>
            <a:ext cx="9881061" cy="97458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B3AFB5EE-93AA-F70C-6B30-F9C21A891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4012" y="1276400"/>
            <a:ext cx="9282107" cy="8092451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sz="1800" dirty="0"/>
              <a:t>Podejście do RAG (</a:t>
            </a:r>
            <a:r>
              <a:rPr lang="pl-PL" sz="1800" dirty="0" err="1"/>
              <a:t>Retrieval-Augmented</a:t>
            </a:r>
            <a:r>
              <a:rPr lang="pl-PL" sz="1800" dirty="0"/>
              <a:t> </a:t>
            </a:r>
            <a:r>
              <a:rPr lang="pl-PL" sz="1800" dirty="0" err="1"/>
              <a:t>Generation</a:t>
            </a:r>
            <a:r>
              <a:rPr lang="pl-PL" sz="1800" dirty="0"/>
              <a:t>), które iteracyjnie przeplata wyszukiwanie i generowanie.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l-PL" sz="18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sz="1800" dirty="0"/>
              <a:t>Każdy krok udoskonala zapytanie lub kontekst, co prowadzi do coraz lepszych wyników wyszukiwania.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l-PL" sz="18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sz="1800" dirty="0"/>
              <a:t>Generowanie dynamicznie dostosowuje się do ulepszonych wyników wyszukiwania.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l-PL" sz="18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sz="1800" dirty="0"/>
              <a:t>Udoskonalanie pomaga radzić sobie z niejednoznacznymi lub niepełnymi zapytaniami.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l-PL" sz="18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sz="1800" dirty="0"/>
              <a:t>Skuteczne w przypadku złożonych i wielowarstwowych potrzeb informacyjnych.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l-PL" sz="18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sz="1800" dirty="0" err="1"/>
              <a:t>Workflow</a:t>
            </a:r>
            <a:r>
              <a:rPr lang="pl-PL" sz="1800" dirty="0"/>
              <a:t>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Pobierz początkowe informacje na podstawie zapytania.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Użyj wygenerowanego wyniku do przeformułowania lub udoskonalenia zapytania.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Powtarzaj wyszukiwanie i generowanie, aż do uzyskania stabilnego wyniku lub spełnienia kryterium zakończenia.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351D9F2-1D44-38B0-E462-5CB3C8459C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24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045EB65E-2358-AB3A-0722-A347CF607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Różne rodzaje architektury RAG</a:t>
            </a:r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731C239F-A6A0-AA1C-A777-D3890C2ABA0A}"/>
              </a:ext>
            </a:extLst>
          </p:cNvPr>
          <p:cNvCxnSpPr>
            <a:cxnSpLocks/>
          </p:cNvCxnSpPr>
          <p:nvPr/>
        </p:nvCxnSpPr>
        <p:spPr>
          <a:xfrm flipH="1">
            <a:off x="0" y="700336"/>
            <a:ext cx="6561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ytuł 3">
            <a:extLst>
              <a:ext uri="{FF2B5EF4-FFF2-40B4-BE49-F238E27FC236}">
                <a16:creationId xmlns:a16="http://schemas.microsoft.com/office/drawing/2014/main" id="{4DFA0B1C-B08E-C079-2777-8B417DC4230C}"/>
              </a:ext>
            </a:extLst>
          </p:cNvPr>
          <p:cNvSpPr txBox="1">
            <a:spLocks/>
          </p:cNvSpPr>
          <p:nvPr/>
        </p:nvSpPr>
        <p:spPr>
          <a:xfrm>
            <a:off x="328097" y="1276400"/>
            <a:ext cx="3270186" cy="650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txBody>
          <a:bodyPr wrap="square" lIns="0" tIns="0" rIns="0" bIns="0" anchor="ctr">
            <a:noAutofit/>
          </a:bodyPr>
          <a:lstStyle>
            <a:lvl1pPr eaLnBrk="1" hangingPunct="1">
              <a:defRPr sz="3600" b="1">
                <a:latin typeface="Good Headline Pro"/>
                <a:ea typeface="+mj-ea"/>
                <a:cs typeface="+mj-cs"/>
              </a:defRPr>
            </a:lvl1pPr>
          </a:lstStyle>
          <a:p>
            <a:pPr algn="ctr"/>
            <a:r>
              <a:rPr lang="pl-PL" kern="0" dirty="0" err="1">
                <a:solidFill>
                  <a:sysClr val="windowText" lastClr="000000"/>
                </a:solidFill>
                <a:latin typeface="Agency FB" panose="020B0503020202020204" pitchFamily="34" charset="0"/>
              </a:rPr>
              <a:t>Iterative</a:t>
            </a:r>
            <a:r>
              <a:rPr lang="pl-PL" kern="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 RAG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E8A88A48-7B5E-1F6D-5E19-64040127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79" y="2644552"/>
            <a:ext cx="7332211" cy="2456059"/>
          </a:xfrm>
          <a:prstGeom prst="rect">
            <a:avLst/>
          </a:prstGeom>
        </p:spPr>
      </p:pic>
      <p:sp>
        <p:nvSpPr>
          <p:cNvPr id="12" name="Symbol zastępczy tekstu 1">
            <a:extLst>
              <a:ext uri="{FF2B5EF4-FFF2-40B4-BE49-F238E27FC236}">
                <a16:creationId xmlns:a16="http://schemas.microsoft.com/office/drawing/2014/main" id="{EDF11CD7-F300-D875-DFB8-6A4F600F8E44}"/>
              </a:ext>
            </a:extLst>
          </p:cNvPr>
          <p:cNvSpPr txBox="1">
            <a:spLocks/>
          </p:cNvSpPr>
          <p:nvPr/>
        </p:nvSpPr>
        <p:spPr>
          <a:xfrm>
            <a:off x="328097" y="8246367"/>
            <a:ext cx="4035197" cy="4616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1400" kern="0" dirty="0">
                <a:solidFill>
                  <a:sysClr val="windowText" lastClr="000000"/>
                </a:solidFill>
                <a:hlinkClick r:id="rId3"/>
              </a:rPr>
              <a:t>https://www.instagram.com/analytics_vidhya/p/DTSuGILAUO4/</a:t>
            </a:r>
            <a:endParaRPr lang="pl-PL" sz="1400" kern="0" dirty="0">
              <a:solidFill>
                <a:sysClr val="windowText" lastClr="000000"/>
              </a:solidFill>
            </a:endParaRPr>
          </a:p>
        </p:txBody>
      </p:sp>
      <p:sp>
        <p:nvSpPr>
          <p:cNvPr id="13" name="Symbol zastępczy tekstu 1">
            <a:extLst>
              <a:ext uri="{FF2B5EF4-FFF2-40B4-BE49-F238E27FC236}">
                <a16:creationId xmlns:a16="http://schemas.microsoft.com/office/drawing/2014/main" id="{06D2B35B-5678-18C2-59CA-066D538A2B2D}"/>
              </a:ext>
            </a:extLst>
          </p:cNvPr>
          <p:cNvSpPr txBox="1">
            <a:spLocks/>
          </p:cNvSpPr>
          <p:nvPr/>
        </p:nvSpPr>
        <p:spPr>
          <a:xfrm>
            <a:off x="7614012" y="7507703"/>
            <a:ext cx="8424936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144000" tIns="144000" rIns="144000" bIns="18000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sz="2000" kern="0" dirty="0">
                <a:solidFill>
                  <a:sysClr val="windowText" lastClr="000000"/>
                </a:solidFill>
              </a:rPr>
              <a:t>☺ </a:t>
            </a:r>
            <a:r>
              <a:rPr lang="pl-PL" sz="2000" b="1" kern="0" dirty="0">
                <a:solidFill>
                  <a:sysClr val="windowText" lastClr="000000"/>
                </a:solidFill>
              </a:rPr>
              <a:t>Najlepszy wybór do projektu</a:t>
            </a:r>
            <a:r>
              <a:rPr lang="pl-PL" sz="2000" kern="0" dirty="0">
                <a:solidFill>
                  <a:sysClr val="windowText" lastClr="000000"/>
                </a:solidFill>
              </a:rPr>
              <a:t>; </a:t>
            </a:r>
            <a:r>
              <a:rPr lang="pl-PL" altLang="pl-PL" sz="2000" dirty="0"/>
              <a:t>idealnie pasuje do logiki wytycznych klinicznych, poprawia kompletność odpowiedzi, minimalizuje halucynacje, nie jest przesadnie skomplikowany</a:t>
            </a:r>
          </a:p>
          <a:p>
            <a:r>
              <a:rPr lang="pl-PL" sz="2000" kern="0" dirty="0">
                <a:solidFill>
                  <a:sysClr val="windowText" lastClr="000000"/>
                </a:solidFill>
              </a:rPr>
              <a:t>  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05F05FA5-03FC-9939-3C1A-E5896043D1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410" y="5942476"/>
            <a:ext cx="1187770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idealnie pasuje do </a:t>
            </a:r>
            <a:r>
              <a:rPr kumimoji="0" lang="pl-PL" altLang="pl-PL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logiki wytycznych klinicznych</a:t>
            </a:r>
            <a:endParaRPr kumimoji="0" lang="pl-PL" altLang="pl-P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poprawia kompletność odpowiedzi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minimalizuje halucynacje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nie jest przesadnie skomplikowany</a:t>
            </a:r>
          </a:p>
        </p:txBody>
      </p:sp>
    </p:spTree>
    <p:extLst>
      <p:ext uri="{BB962C8B-B14F-4D97-AF65-F5344CB8AC3E}">
        <p14:creationId xmlns:p14="http://schemas.microsoft.com/office/powerpoint/2010/main" val="581691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C4688-287B-EE46-55D7-C6F0FB100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393EEA82-0EDF-57F7-8A0C-9A772A88D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410" y="2243327"/>
            <a:ext cx="15367530" cy="6164525"/>
          </a:xfrm>
        </p:spPr>
        <p:txBody>
          <a:bodyPr/>
          <a:lstStyle/>
          <a:p>
            <a:pPr algn="just" rtl="0">
              <a:lnSpc>
                <a:spcPct val="150000"/>
              </a:lnSpc>
            </a:pPr>
            <a:r>
              <a:rPr lang="pl-PL" dirty="0"/>
              <a:t>OCR to optyczne rozpoznawanie znaków. Silnik OCR umożliwia automatyczne przekształcanie tekstu zawartego w obrazach, skanach dokumentów, plikach PDF do formy cyfrowej, możliwej do dalszego przetwarzania przez komputery. Dzięki OCR możliwe jest wydobycie treści tekstowej z różnorodnych źródeł graficznych, takich jak tabele, diagramy czy zeskanowane dokumenty medyczne, co umożliwia ich indeksowanie, wyszukiwanie i wykorzystanie w systemach informatycznych.</a:t>
            </a:r>
          </a:p>
          <a:p>
            <a:pPr algn="just" rtl="0">
              <a:lnSpc>
                <a:spcPct val="150000"/>
              </a:lnSpc>
            </a:pPr>
            <a:endParaRPr lang="pl-PL" dirty="0"/>
          </a:p>
          <a:p>
            <a:pPr algn="just" rtl="0">
              <a:lnSpc>
                <a:spcPct val="150000"/>
              </a:lnSpc>
            </a:pPr>
            <a:endParaRPr lang="pl-PL" dirty="0"/>
          </a:p>
          <a:p>
            <a:pPr algn="just" rtl="0">
              <a:lnSpc>
                <a:spcPct val="150000"/>
              </a:lnSpc>
            </a:pPr>
            <a:endParaRPr lang="pl-PL" dirty="0"/>
          </a:p>
          <a:p>
            <a:pPr algn="just" rtl="0">
              <a:lnSpc>
                <a:spcPct val="150000"/>
              </a:lnSpc>
            </a:pPr>
            <a:r>
              <a:rPr lang="pl-PL" dirty="0"/>
              <a:t>Na platformach onkologicznych, często oprócz w postaci tekstu, wytyczne kliniczne znajdują się w tabelkach, bądź obrazach. Narzędzie to wydobyłoby te informacje. Najlepszym rozwiązaniem byłby </a:t>
            </a:r>
            <a:r>
              <a:rPr lang="pl-PL" b="1" dirty="0" err="1"/>
              <a:t>Tesseract</a:t>
            </a:r>
            <a:r>
              <a:rPr lang="pl-PL" dirty="0"/>
              <a:t>, ponieważ jest prosty, </a:t>
            </a:r>
            <a:r>
              <a:rPr lang="pl-PL" dirty="0" err="1"/>
              <a:t>otwartoźródłowy</a:t>
            </a:r>
            <a:r>
              <a:rPr lang="pl-PL" dirty="0"/>
              <a:t> i lokalny. </a:t>
            </a:r>
          </a:p>
          <a:p>
            <a:pPr algn="just">
              <a:lnSpc>
                <a:spcPct val="150000"/>
              </a:lnSpc>
            </a:pPr>
            <a:endParaRPr lang="pl-PL" dirty="0"/>
          </a:p>
          <a:p>
            <a:pPr algn="just">
              <a:lnSpc>
                <a:spcPct val="150000"/>
              </a:lnSpc>
            </a:pPr>
            <a:endParaRPr lang="pl-PL" dirty="0"/>
          </a:p>
          <a:p>
            <a:pPr algn="just">
              <a:lnSpc>
                <a:spcPct val="150000"/>
              </a:lnSpc>
            </a:pP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EA27A6A4-0DC9-AB61-03AF-92A2F1FA78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25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95E8073A-CE24-9188-79FC-77EB9B5E2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" y="412304"/>
            <a:ext cx="13351306" cy="648070"/>
          </a:xfrm>
        </p:spPr>
        <p:txBody>
          <a:bodyPr/>
          <a:lstStyle/>
          <a:p>
            <a:r>
              <a:rPr lang="pl-PL" dirty="0"/>
              <a:t>Przekształcenia, narzędzia i architektura przydatna w projekcie :</a:t>
            </a:r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90122131-C82F-7194-53EC-716689933D3E}"/>
              </a:ext>
            </a:extLst>
          </p:cNvPr>
          <p:cNvCxnSpPr>
            <a:cxnSpLocks/>
          </p:cNvCxnSpPr>
          <p:nvPr/>
        </p:nvCxnSpPr>
        <p:spPr>
          <a:xfrm flipH="1">
            <a:off x="0" y="700336"/>
            <a:ext cx="6561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1">
            <a:extLst>
              <a:ext uri="{FF2B5EF4-FFF2-40B4-BE49-F238E27FC236}">
                <a16:creationId xmlns:a16="http://schemas.microsoft.com/office/drawing/2014/main" id="{8348099F-D181-DB7A-5D8F-91CC0FC9263E}"/>
              </a:ext>
            </a:extLst>
          </p:cNvPr>
          <p:cNvSpPr txBox="1">
            <a:spLocks/>
          </p:cNvSpPr>
          <p:nvPr/>
        </p:nvSpPr>
        <p:spPr>
          <a:xfrm>
            <a:off x="867410" y="1054083"/>
            <a:ext cx="5790466" cy="6912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3600" kern="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OCR (Optical </a:t>
            </a:r>
            <a:r>
              <a:rPr lang="pl-PL" sz="3600" kern="0" dirty="0" err="1">
                <a:solidFill>
                  <a:sysClr val="windowText" lastClr="000000"/>
                </a:solidFill>
                <a:latin typeface="Agency FB" panose="020B0503020202020204" pitchFamily="34" charset="0"/>
              </a:rPr>
              <a:t>Character</a:t>
            </a:r>
            <a:r>
              <a:rPr lang="pl-PL" sz="3600" kern="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 </a:t>
            </a:r>
            <a:r>
              <a:rPr lang="pl-PL" sz="3600" kern="0" dirty="0" err="1">
                <a:solidFill>
                  <a:sysClr val="windowText" lastClr="000000"/>
                </a:solidFill>
                <a:latin typeface="Agency FB" panose="020B0503020202020204" pitchFamily="34" charset="0"/>
              </a:rPr>
              <a:t>Recognition</a:t>
            </a:r>
            <a:r>
              <a:rPr lang="pl-PL" sz="3600" kern="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) </a:t>
            </a:r>
          </a:p>
        </p:txBody>
      </p:sp>
      <p:sp>
        <p:nvSpPr>
          <p:cNvPr id="7" name="Symbol zastępczy tekstu 1">
            <a:extLst>
              <a:ext uri="{FF2B5EF4-FFF2-40B4-BE49-F238E27FC236}">
                <a16:creationId xmlns:a16="http://schemas.microsoft.com/office/drawing/2014/main" id="{F3B460DD-2FDF-65CE-D2B5-0219133D0671}"/>
              </a:ext>
            </a:extLst>
          </p:cNvPr>
          <p:cNvSpPr txBox="1">
            <a:spLocks/>
          </p:cNvSpPr>
          <p:nvPr/>
        </p:nvSpPr>
        <p:spPr>
          <a:xfrm>
            <a:off x="12562532" y="8621216"/>
            <a:ext cx="4035197" cy="4616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1400" kern="0" dirty="0">
                <a:solidFill>
                  <a:sysClr val="windowText" lastClr="000000"/>
                </a:solidFill>
                <a:hlinkClick r:id="rId2"/>
              </a:rPr>
              <a:t>https://github.com/tesseract-ocr/tesseract</a:t>
            </a:r>
            <a:endParaRPr lang="pl-PL" sz="14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109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F7DE5-1A22-4140-0BE9-0279E34B9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32F192B2-2BDB-848B-F892-B4316C938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4189" y="1996480"/>
            <a:ext cx="6366530" cy="6164525"/>
          </a:xfrm>
        </p:spPr>
        <p:txBody>
          <a:bodyPr/>
          <a:lstStyle/>
          <a:p>
            <a:pPr algn="just" rtl="0">
              <a:lnSpc>
                <a:spcPct val="150000"/>
              </a:lnSpc>
            </a:pPr>
            <a:r>
              <a:rPr lang="pl-PL" dirty="0"/>
              <a:t>Proces dodatkowego trenowania już gotowego modelu językowego na konkretnym, wąskim zbiorze danych, aby lepiej wykonywał określone zadanie lub działał w danej domenie. Polega na dalszym uczeniu wstępnie wytrenowanego modelu językowego na specjalistycznym zbiorze danych, co pozwala dostosować jego zachowanie do konkretnej dziedziny, stylu lub zadania, przy zachowaniu ogólnej wiedzy językowej.</a:t>
            </a:r>
          </a:p>
          <a:p>
            <a:pPr algn="just">
              <a:lnSpc>
                <a:spcPct val="150000"/>
              </a:lnSpc>
            </a:pPr>
            <a:endParaRPr lang="pl-PL" dirty="0"/>
          </a:p>
          <a:p>
            <a:pPr algn="just">
              <a:lnSpc>
                <a:spcPct val="150000"/>
              </a:lnSpc>
            </a:pP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05D55B04-1734-CD31-1AD0-971EAF4950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26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5F4756C-9BD7-0AF1-9BB1-D69F080D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" y="412304"/>
            <a:ext cx="13351306" cy="648070"/>
          </a:xfrm>
        </p:spPr>
        <p:txBody>
          <a:bodyPr/>
          <a:lstStyle/>
          <a:p>
            <a:r>
              <a:rPr lang="pl-PL" dirty="0"/>
              <a:t>Uczenie głębokie i LLM - ważne pojęcia:</a:t>
            </a:r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31A08F85-3C2A-1EAD-7BBC-15468FA62E81}"/>
              </a:ext>
            </a:extLst>
          </p:cNvPr>
          <p:cNvCxnSpPr>
            <a:cxnSpLocks/>
          </p:cNvCxnSpPr>
          <p:nvPr/>
        </p:nvCxnSpPr>
        <p:spPr>
          <a:xfrm flipH="1">
            <a:off x="0" y="700336"/>
            <a:ext cx="6561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1">
            <a:extLst>
              <a:ext uri="{FF2B5EF4-FFF2-40B4-BE49-F238E27FC236}">
                <a16:creationId xmlns:a16="http://schemas.microsoft.com/office/drawing/2014/main" id="{4E0719EE-BC6B-552D-A5AE-B1408700B139}"/>
              </a:ext>
            </a:extLst>
          </p:cNvPr>
          <p:cNvSpPr txBox="1">
            <a:spLocks/>
          </p:cNvSpPr>
          <p:nvPr/>
        </p:nvSpPr>
        <p:spPr>
          <a:xfrm>
            <a:off x="867410" y="1054083"/>
            <a:ext cx="2262074" cy="6912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3600" kern="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Fine-</a:t>
            </a:r>
            <a:r>
              <a:rPr lang="pl-PL" sz="3600" kern="0" dirty="0" err="1">
                <a:solidFill>
                  <a:sysClr val="windowText" lastClr="000000"/>
                </a:solidFill>
                <a:latin typeface="Agency FB" panose="020B0503020202020204" pitchFamily="34" charset="0"/>
              </a:rPr>
              <a:t>Tuning</a:t>
            </a:r>
            <a:endParaRPr lang="pl-PL" sz="3600" kern="0" dirty="0">
              <a:solidFill>
                <a:sysClr val="windowText" lastClr="000000"/>
              </a:solidFill>
              <a:latin typeface="Agency FB" panose="020B0503020202020204" pitchFamily="34" charset="0"/>
            </a:endParaRP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F45D0735-679A-E39A-06AD-EDD91B506C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665658"/>
              </p:ext>
            </p:extLst>
          </p:nvPr>
        </p:nvGraphicFramePr>
        <p:xfrm>
          <a:off x="8639645" y="2151795"/>
          <a:ext cx="7819912" cy="2952330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3909956">
                  <a:extLst>
                    <a:ext uri="{9D8B030D-6E8A-4147-A177-3AD203B41FA5}">
                      <a16:colId xmlns:a16="http://schemas.microsoft.com/office/drawing/2014/main" val="3279469408"/>
                    </a:ext>
                  </a:extLst>
                </a:gridCol>
                <a:gridCol w="3909956">
                  <a:extLst>
                    <a:ext uri="{9D8B030D-6E8A-4147-A177-3AD203B41FA5}">
                      <a16:colId xmlns:a16="http://schemas.microsoft.com/office/drawing/2014/main" val="3775892444"/>
                    </a:ext>
                  </a:extLst>
                </a:gridCol>
              </a:tblGrid>
              <a:tr h="5904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b="1" i="1" dirty="0"/>
                        <a:t>Fine-</a:t>
                      </a:r>
                      <a:r>
                        <a:rPr lang="pl-PL" b="1" i="1" dirty="0" err="1"/>
                        <a:t>tuning</a:t>
                      </a:r>
                      <a:endParaRPr lang="pl-PL" b="1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b="1" i="1" dirty="0"/>
                        <a:t>RAG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0044836"/>
                  </a:ext>
                </a:extLst>
              </a:tr>
              <a:tr h="5904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b="0" dirty="0"/>
                        <a:t>Zmienia parametry modelu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/>
                        <a:t>Nie zmienia modelu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5887098"/>
                  </a:ext>
                </a:extLst>
              </a:tr>
              <a:tr h="5904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/>
                        <a:t>Wiedza „w środku” modelu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dirty="0"/>
                        <a:t>Wiedza w dokumentach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0139688"/>
                  </a:ext>
                </a:extLst>
              </a:tr>
              <a:tr h="5904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/>
                        <a:t>Trudniej aktualizować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/>
                        <a:t>Łatwe aktualizacje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3241567"/>
                  </a:ext>
                </a:extLst>
              </a:tr>
              <a:tr h="5904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dirty="0"/>
                        <a:t>Ryzyko halucynacji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dirty="0"/>
                        <a:t>Lepsza kontrola źródeł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9378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6849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82FE0-C6FC-A415-7545-F4F5F44D0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24CCEA0D-D3C5-06D4-A897-1269422E4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4189" y="1996480"/>
            <a:ext cx="6366530" cy="6164525"/>
          </a:xfrm>
        </p:spPr>
        <p:txBody>
          <a:bodyPr/>
          <a:lstStyle/>
          <a:p>
            <a:pPr algn="just" rtl="0">
              <a:lnSpc>
                <a:spcPct val="150000"/>
              </a:lnSpc>
            </a:pPr>
            <a:r>
              <a:rPr lang="pl-PL" dirty="0"/>
              <a:t>Proces dodatkowego trenowania już gotowego modelu językowego na konkretnym, wąskim zbiorze danych, aby lepiej wykonywał określone zadanie lub działał w danej domenie. Polega na dalszym uczeniu wstępnie wytrenowanego modelu językowego na specjalistycznym zbiorze danych, co pozwala dostosować jego zachowanie do konkretnej dziedziny, stylu lub zadania, przy zachowaniu ogólnej wiedzy językowej.</a:t>
            </a:r>
          </a:p>
          <a:p>
            <a:pPr algn="just">
              <a:lnSpc>
                <a:spcPct val="150000"/>
              </a:lnSpc>
            </a:pPr>
            <a:endParaRPr lang="pl-PL" dirty="0"/>
          </a:p>
          <a:p>
            <a:pPr algn="just">
              <a:lnSpc>
                <a:spcPct val="150000"/>
              </a:lnSpc>
            </a:pP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1177C43A-AC70-7D9D-4076-C814975B02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27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284E2C7E-FDD7-12CB-89DC-D7816D87E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" y="412304"/>
            <a:ext cx="13351306" cy="648070"/>
          </a:xfrm>
        </p:spPr>
        <p:txBody>
          <a:bodyPr/>
          <a:lstStyle/>
          <a:p>
            <a:r>
              <a:rPr lang="pl-PL" dirty="0"/>
              <a:t>Uczenie głębokie i LLM - ważne pojęcia:</a:t>
            </a:r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D6FBBE6C-601F-C9F4-62D3-911F85A6467C}"/>
              </a:ext>
            </a:extLst>
          </p:cNvPr>
          <p:cNvCxnSpPr>
            <a:cxnSpLocks/>
          </p:cNvCxnSpPr>
          <p:nvPr/>
        </p:nvCxnSpPr>
        <p:spPr>
          <a:xfrm flipH="1">
            <a:off x="0" y="700336"/>
            <a:ext cx="6561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1">
            <a:extLst>
              <a:ext uri="{FF2B5EF4-FFF2-40B4-BE49-F238E27FC236}">
                <a16:creationId xmlns:a16="http://schemas.microsoft.com/office/drawing/2014/main" id="{385D0E63-E3EA-460E-1E8E-F0D27484F1AC}"/>
              </a:ext>
            </a:extLst>
          </p:cNvPr>
          <p:cNvSpPr txBox="1">
            <a:spLocks/>
          </p:cNvSpPr>
          <p:nvPr/>
        </p:nvSpPr>
        <p:spPr>
          <a:xfrm>
            <a:off x="867410" y="1054083"/>
            <a:ext cx="2262074" cy="6912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3600" kern="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Fine-</a:t>
            </a:r>
            <a:r>
              <a:rPr lang="pl-PL" sz="3600" kern="0" dirty="0" err="1">
                <a:solidFill>
                  <a:sysClr val="windowText" lastClr="000000"/>
                </a:solidFill>
                <a:latin typeface="Agency FB" panose="020B0503020202020204" pitchFamily="34" charset="0"/>
              </a:rPr>
              <a:t>Tuning</a:t>
            </a:r>
            <a:endParaRPr lang="pl-PL" sz="3600" kern="0" dirty="0">
              <a:solidFill>
                <a:sysClr val="windowText" lastClr="000000"/>
              </a:solidFill>
              <a:latin typeface="Agency FB" panose="020B0503020202020204" pitchFamily="34" charset="0"/>
            </a:endParaRP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8FB2FBF4-33E7-2F67-ADC6-662CBF5197A7}"/>
              </a:ext>
            </a:extLst>
          </p:cNvPr>
          <p:cNvGraphicFramePr>
            <a:graphicFrameLocks noGrp="1"/>
          </p:cNvGraphicFramePr>
          <p:nvPr/>
        </p:nvGraphicFramePr>
        <p:xfrm>
          <a:off x="8639645" y="2151795"/>
          <a:ext cx="7819912" cy="2952330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3909956">
                  <a:extLst>
                    <a:ext uri="{9D8B030D-6E8A-4147-A177-3AD203B41FA5}">
                      <a16:colId xmlns:a16="http://schemas.microsoft.com/office/drawing/2014/main" val="3279469408"/>
                    </a:ext>
                  </a:extLst>
                </a:gridCol>
                <a:gridCol w="3909956">
                  <a:extLst>
                    <a:ext uri="{9D8B030D-6E8A-4147-A177-3AD203B41FA5}">
                      <a16:colId xmlns:a16="http://schemas.microsoft.com/office/drawing/2014/main" val="3775892444"/>
                    </a:ext>
                  </a:extLst>
                </a:gridCol>
              </a:tblGrid>
              <a:tr h="5904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b="1" i="1" dirty="0"/>
                        <a:t>Fine-</a:t>
                      </a:r>
                      <a:r>
                        <a:rPr lang="pl-PL" b="1" i="1" dirty="0" err="1"/>
                        <a:t>tuning</a:t>
                      </a:r>
                      <a:endParaRPr lang="pl-PL" b="1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b="1" i="1" dirty="0"/>
                        <a:t>RAG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0044836"/>
                  </a:ext>
                </a:extLst>
              </a:tr>
              <a:tr h="5904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b="0" dirty="0"/>
                        <a:t>Zmienia parametry modelu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/>
                        <a:t>Nie zmienia modelu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5887098"/>
                  </a:ext>
                </a:extLst>
              </a:tr>
              <a:tr h="5904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/>
                        <a:t>Wiedza „w środku” modelu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dirty="0"/>
                        <a:t>Wiedza w dokumentach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0139688"/>
                  </a:ext>
                </a:extLst>
              </a:tr>
              <a:tr h="5904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/>
                        <a:t>Trudniej aktualizować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/>
                        <a:t>Łatwe aktualizacje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3241567"/>
                  </a:ext>
                </a:extLst>
              </a:tr>
              <a:tr h="5904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dirty="0"/>
                        <a:t>Ryzyko halucynacji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dirty="0"/>
                        <a:t>Lepsza kontrola źródeł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9378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5051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95230-C5E5-1FAD-CCFA-E9FF02D10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1F3C14E3-D103-6838-026F-08CA0B76F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4188" y="1996480"/>
            <a:ext cx="11780352" cy="6164525"/>
          </a:xfrm>
        </p:spPr>
        <p:txBody>
          <a:bodyPr/>
          <a:lstStyle/>
          <a:p>
            <a:pPr algn="just" rtl="0">
              <a:lnSpc>
                <a:spcPct val="150000"/>
              </a:lnSpc>
            </a:pPr>
            <a:r>
              <a:rPr lang="pl-PL" dirty="0" err="1"/>
              <a:t>Token</a:t>
            </a:r>
            <a:r>
              <a:rPr lang="pl-PL" dirty="0"/>
              <a:t> jest najmniejszą jednostką tekstu przetwarzaną przez model językowy, powstałą w wyniku </a:t>
            </a:r>
            <a:r>
              <a:rPr lang="pl-PL" dirty="0" err="1"/>
              <a:t>tokenizacji</a:t>
            </a:r>
            <a:r>
              <a:rPr lang="pl-PL" dirty="0"/>
              <a:t>, czyli podziału tekstu na fragmenty odpowiadające elementom słownika modelu.</a:t>
            </a:r>
          </a:p>
          <a:p>
            <a:pPr algn="just" rtl="0">
              <a:lnSpc>
                <a:spcPct val="150000"/>
              </a:lnSpc>
            </a:pPr>
            <a:endParaRPr lang="pl-PL" dirty="0"/>
          </a:p>
          <a:p>
            <a:pPr algn="just" rtl="0">
              <a:lnSpc>
                <a:spcPct val="150000"/>
              </a:lnSpc>
            </a:pPr>
            <a:r>
              <a:rPr lang="pl-PL" dirty="0"/>
              <a:t>Przykład:</a:t>
            </a:r>
          </a:p>
          <a:p>
            <a:pPr algn="just" rtl="0">
              <a:lnSpc>
                <a:spcPct val="150000"/>
              </a:lnSpc>
            </a:pPr>
            <a:r>
              <a:rPr lang="pl-PL" dirty="0"/>
              <a:t>Zdanie „</a:t>
            </a:r>
            <a:r>
              <a:rPr lang="pl-PL" i="1" dirty="0">
                <a:solidFill>
                  <a:schemeClr val="accent2">
                    <a:lumMod val="50000"/>
                  </a:schemeClr>
                </a:solidFill>
              </a:rPr>
              <a:t>Rak tarczycy wymaga leczenia chirurgicznego”</a:t>
            </a:r>
            <a:r>
              <a:rPr lang="pl-PL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pl-PL" dirty="0">
                <a:solidFill>
                  <a:schemeClr val="tx1"/>
                </a:solidFill>
              </a:rPr>
              <a:t>może zostać podzielone na tokeny:</a:t>
            </a:r>
            <a:endParaRPr lang="pl-PL" dirty="0">
              <a:solidFill>
                <a:schemeClr val="accent2">
                  <a:lumMod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D2712E39-BFEC-D797-63BB-E439F49F97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28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1AC16EE-E976-C569-295E-03451529A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" y="412304"/>
            <a:ext cx="13351306" cy="648070"/>
          </a:xfrm>
        </p:spPr>
        <p:txBody>
          <a:bodyPr/>
          <a:lstStyle/>
          <a:p>
            <a:r>
              <a:rPr lang="pl-PL" dirty="0"/>
              <a:t>Uczenie głębokie i LLM - ważne pojęcia:</a:t>
            </a:r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AEC32857-2582-B54F-B11C-0E57107067DE}"/>
              </a:ext>
            </a:extLst>
          </p:cNvPr>
          <p:cNvCxnSpPr>
            <a:cxnSpLocks/>
          </p:cNvCxnSpPr>
          <p:nvPr/>
        </p:nvCxnSpPr>
        <p:spPr>
          <a:xfrm flipH="1">
            <a:off x="0" y="700336"/>
            <a:ext cx="6561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1">
            <a:extLst>
              <a:ext uri="{FF2B5EF4-FFF2-40B4-BE49-F238E27FC236}">
                <a16:creationId xmlns:a16="http://schemas.microsoft.com/office/drawing/2014/main" id="{DF2114E2-2276-95D3-8BB2-F9E3EC88D3A6}"/>
              </a:ext>
            </a:extLst>
          </p:cNvPr>
          <p:cNvSpPr txBox="1">
            <a:spLocks/>
          </p:cNvSpPr>
          <p:nvPr/>
        </p:nvSpPr>
        <p:spPr>
          <a:xfrm>
            <a:off x="867410" y="1054083"/>
            <a:ext cx="2262074" cy="6912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3600" kern="0" dirty="0" err="1">
                <a:solidFill>
                  <a:sysClr val="windowText" lastClr="000000"/>
                </a:solidFill>
                <a:latin typeface="Agency FB" panose="020B0503020202020204" pitchFamily="34" charset="0"/>
              </a:rPr>
              <a:t>Token</a:t>
            </a:r>
            <a:endParaRPr lang="pl-PL" sz="3600" kern="0" dirty="0">
              <a:solidFill>
                <a:sysClr val="windowText" lastClr="000000"/>
              </a:solidFill>
              <a:latin typeface="Agency FB" panose="020B0503020202020204" pitchFamily="34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9F4B2EC6-6A17-F1C1-B129-01EE13579D52}"/>
              </a:ext>
            </a:extLst>
          </p:cNvPr>
          <p:cNvSpPr txBox="1"/>
          <p:nvPr/>
        </p:nvSpPr>
        <p:spPr>
          <a:xfrm>
            <a:off x="854188" y="6028928"/>
            <a:ext cx="9044048" cy="9233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  <a:latin typeface="Miriam Fixed" panose="020F0502020204030204" pitchFamily="49" charset="-79"/>
                <a:cs typeface="Miriam Fixed" panose="020F0502020204030204" pitchFamily="49" charset="-79"/>
              </a:rPr>
              <a:t>["Rak", " tar", "czy", "</a:t>
            </a:r>
            <a:r>
              <a:rPr lang="pl-PL" dirty="0" err="1">
                <a:solidFill>
                  <a:schemeClr val="bg1"/>
                </a:solidFill>
                <a:latin typeface="Miriam Fixed" panose="020F0502020204030204" pitchFamily="49" charset="-79"/>
                <a:cs typeface="Miriam Fixed" panose="020F0502020204030204" pitchFamily="49" charset="-79"/>
              </a:rPr>
              <a:t>cy</a:t>
            </a:r>
            <a:r>
              <a:rPr lang="pl-PL" dirty="0">
                <a:solidFill>
                  <a:schemeClr val="bg1"/>
                </a:solidFill>
                <a:latin typeface="Miriam Fixed" panose="020F0502020204030204" pitchFamily="49" charset="-79"/>
                <a:cs typeface="Miriam Fixed" panose="020F0502020204030204" pitchFamily="49" charset="-79"/>
              </a:rPr>
              <a:t>", " wymaga", " leczenia", " chirurg", "</a:t>
            </a:r>
            <a:r>
              <a:rPr lang="pl-PL" dirty="0" err="1">
                <a:solidFill>
                  <a:schemeClr val="bg1"/>
                </a:solidFill>
                <a:latin typeface="Miriam Fixed" panose="020F0502020204030204" pitchFamily="49" charset="-79"/>
                <a:cs typeface="Miriam Fixed" panose="020F0502020204030204" pitchFamily="49" charset="-79"/>
              </a:rPr>
              <a:t>icznego</a:t>
            </a:r>
            <a:r>
              <a:rPr lang="pl-PL" dirty="0">
                <a:solidFill>
                  <a:schemeClr val="bg1"/>
                </a:solidFill>
                <a:latin typeface="Miriam Fixed" panose="020F0502020204030204" pitchFamily="49" charset="-79"/>
                <a:cs typeface="Miriam Fixed" panose="020F0502020204030204" pitchFamily="49" charset="-79"/>
              </a:rPr>
              <a:t>", "."]</a:t>
            </a:r>
          </a:p>
          <a:p>
            <a:endParaRPr lang="pl-PL" dirty="0"/>
          </a:p>
        </p:txBody>
      </p:sp>
      <p:sp>
        <p:nvSpPr>
          <p:cNvPr id="11" name="Symbol zastępczy tekstu 1">
            <a:extLst>
              <a:ext uri="{FF2B5EF4-FFF2-40B4-BE49-F238E27FC236}">
                <a16:creationId xmlns:a16="http://schemas.microsoft.com/office/drawing/2014/main" id="{590A89FC-3E30-DB55-FF2F-398E6766421E}"/>
              </a:ext>
            </a:extLst>
          </p:cNvPr>
          <p:cNvSpPr txBox="1">
            <a:spLocks/>
          </p:cNvSpPr>
          <p:nvPr/>
        </p:nvSpPr>
        <p:spPr>
          <a:xfrm>
            <a:off x="867410" y="7488790"/>
            <a:ext cx="11780352" cy="92333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 rtl="0">
              <a:lnSpc>
                <a:spcPct val="150000"/>
              </a:lnSpc>
            </a:pPr>
            <a:r>
              <a:rPr lang="pl-PL" kern="0" dirty="0">
                <a:solidFill>
                  <a:sysClr val="windowText" lastClr="000000"/>
                </a:solidFill>
              </a:rPr>
              <a:t>Następnie dane tokeny zamieniane są na liczby i dalej są procesowane na wektory liczb rzeczywistych → Embedding w LLM. </a:t>
            </a:r>
            <a:endParaRPr lang="pl-PL" kern="0" dirty="0">
              <a:solidFill>
                <a:schemeClr val="accent2">
                  <a:lumMod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endParaRPr lang="pl-PL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820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C023F-1C96-130E-67E8-2FE5CB62E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824FC91-3B99-FBE5-4A8D-8E6DF585A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4188" y="1996480"/>
            <a:ext cx="7603888" cy="6164525"/>
          </a:xfrm>
        </p:spPr>
        <p:txBody>
          <a:bodyPr/>
          <a:lstStyle/>
          <a:p>
            <a:pPr algn="just"/>
            <a:r>
              <a:rPr lang="pl-PL" dirty="0"/>
              <a:t>Kontekst modelu stanowi zbiór </a:t>
            </a:r>
            <a:r>
              <a:rPr lang="pl-PL" dirty="0" err="1"/>
              <a:t>tokenów</a:t>
            </a:r>
            <a:r>
              <a:rPr lang="pl-PL" dirty="0"/>
              <a:t> wejściowych obejmujący instrukcje, historię dialogu, odzyskane dokumenty oraz bieżące zapytanie, na podstawie których model generuje odpowiedź. 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Jeśli model ma kontekst 8 000 </a:t>
            </a:r>
            <a:r>
              <a:rPr lang="pl-PL" dirty="0" err="1"/>
              <a:t>tokenów</a:t>
            </a:r>
            <a:r>
              <a:rPr lang="pl-PL" dirty="0"/>
              <a:t> to wszystko razem musi się w nim zmieścić: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dirty="0"/>
              <a:t>Instrukcja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dirty="0"/>
              <a:t>Dokumenty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dirty="0"/>
              <a:t>Pytanie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dirty="0"/>
              <a:t>historia rozmowy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l-PL" dirty="0"/>
          </a:p>
          <a:p>
            <a:pPr algn="just"/>
            <a:r>
              <a:rPr lang="pl-PL" dirty="0"/>
              <a:t>Model językowy generuje odpowiedzi wyłącznie na podstawie informacji zawartych w aktualnym kontekście, który obejmuje instrukcje systemowe, historię dialogu, odzyskane fragmenty dokumentów oraz bieżące zapytanie. 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6B9C0C4B-F595-A0F3-E696-DFC7A31A92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29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342381E4-875B-AB27-7722-A69EE429D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" y="412304"/>
            <a:ext cx="13351306" cy="648070"/>
          </a:xfrm>
        </p:spPr>
        <p:txBody>
          <a:bodyPr/>
          <a:lstStyle/>
          <a:p>
            <a:r>
              <a:rPr lang="pl-PL" dirty="0"/>
              <a:t>Uczenie głębokie i LLM - ważne pojęcia:</a:t>
            </a:r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5624DF5E-38DB-5DB8-8BA4-FA2BE4DF399F}"/>
              </a:ext>
            </a:extLst>
          </p:cNvPr>
          <p:cNvCxnSpPr>
            <a:cxnSpLocks/>
          </p:cNvCxnSpPr>
          <p:nvPr/>
        </p:nvCxnSpPr>
        <p:spPr>
          <a:xfrm flipH="1">
            <a:off x="0" y="700336"/>
            <a:ext cx="6561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1">
            <a:extLst>
              <a:ext uri="{FF2B5EF4-FFF2-40B4-BE49-F238E27FC236}">
                <a16:creationId xmlns:a16="http://schemas.microsoft.com/office/drawing/2014/main" id="{0B84F0DC-2F3F-E84C-3B62-E8B1F4CC2F1B}"/>
              </a:ext>
            </a:extLst>
          </p:cNvPr>
          <p:cNvSpPr txBox="1">
            <a:spLocks/>
          </p:cNvSpPr>
          <p:nvPr/>
        </p:nvSpPr>
        <p:spPr>
          <a:xfrm>
            <a:off x="867410" y="1054083"/>
            <a:ext cx="2262074" cy="6912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3600" kern="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Kontekst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16FBF25E-5996-CDCA-8E7D-784D1BC9717A}"/>
              </a:ext>
            </a:extLst>
          </p:cNvPr>
          <p:cNvSpPr txBox="1"/>
          <p:nvPr/>
        </p:nvSpPr>
        <p:spPr>
          <a:xfrm>
            <a:off x="9538196" y="1852464"/>
            <a:ext cx="695581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pl-PL" sz="2400" b="1" dirty="0">
                <a:latin typeface="Arial" panose="020B0604020202020204" pitchFamily="34" charset="0"/>
                <a:cs typeface="Arial" panose="020B0604020202020204" pitchFamily="34" charset="0"/>
              </a:rPr>
              <a:t>Dlaczego kontekst jest tak ważny?</a:t>
            </a:r>
          </a:p>
          <a:p>
            <a:pPr algn="just">
              <a:buNone/>
            </a:pPr>
            <a:endParaRPr lang="pl-PL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None/>
            </a:pPr>
            <a:r>
              <a:rPr lang="pl-PL" sz="2400" dirty="0">
                <a:latin typeface="Arial" panose="020B0604020202020204" pitchFamily="34" charset="0"/>
                <a:cs typeface="Arial" panose="020B0604020202020204" pitchFamily="34" charset="0"/>
              </a:rPr>
              <a:t>Model nie pamięta wytycznych. Wytyczne nie są w modelu, tylko w kontekście RAG. Jeśli czegoś nie ma w kontekście, to model tego nie wie.</a:t>
            </a:r>
          </a:p>
        </p:txBody>
      </p:sp>
    </p:spTree>
    <p:extLst>
      <p:ext uri="{BB962C8B-B14F-4D97-AF65-F5344CB8AC3E}">
        <p14:creationId xmlns:p14="http://schemas.microsoft.com/office/powerpoint/2010/main" val="2134532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6261B82F-B725-0A49-CE76-8AD2BD2C1D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187" y="1492424"/>
            <a:ext cx="7546467" cy="3440173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l-PL" dirty="0"/>
              <a:t>Modele multimodalne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pl-PL" dirty="0"/>
          </a:p>
          <a:p>
            <a:pPr>
              <a:lnSpc>
                <a:spcPct val="150000"/>
              </a:lnSpc>
            </a:pPr>
            <a:r>
              <a:rPr lang="pl-PL" dirty="0"/>
              <a:t>Dla tych modeli LLM, wejściem są pliki w postaci zdjęć, wideo lub tekstu. Model generuje na wyjściu także pliki multimodalne, w zależności od zadania. </a:t>
            </a:r>
          </a:p>
          <a:p>
            <a:pPr>
              <a:lnSpc>
                <a:spcPct val="150000"/>
              </a:lnSpc>
            </a:pPr>
            <a:endParaRPr lang="pl-PL" dirty="0"/>
          </a:p>
          <a:p>
            <a:pPr lvl="1">
              <a:lnSpc>
                <a:spcPct val="150000"/>
              </a:lnSpc>
            </a:pP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F707946-2411-8CC7-2145-A015892D1E61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9336547" y="1492424"/>
            <a:ext cx="7272808" cy="535531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l-PL" dirty="0"/>
              <a:t>Modele </a:t>
            </a:r>
            <a:r>
              <a:rPr lang="pl-PL" i="1" dirty="0" err="1"/>
              <a:t>Text</a:t>
            </a:r>
            <a:r>
              <a:rPr lang="pl-PL" i="1" dirty="0"/>
              <a:t>-to-</a:t>
            </a:r>
            <a:r>
              <a:rPr lang="pl-PL" i="1" dirty="0" err="1"/>
              <a:t>Text</a:t>
            </a:r>
            <a:endParaRPr lang="pl-PL" i="1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pl-PL" i="1" dirty="0"/>
          </a:p>
          <a:p>
            <a:pPr algn="just">
              <a:lnSpc>
                <a:spcPct val="150000"/>
              </a:lnSpc>
            </a:pPr>
            <a:r>
              <a:rPr lang="pl-PL" dirty="0"/>
              <a:t>Przyjmują wyłącznie tekst jako wejście i generują tekst jako wyjście. Tego typu modele są wykorzystywane w typowych zadaniach językowych, takich jak </a:t>
            </a:r>
            <a:r>
              <a:rPr lang="pl-PL" dirty="0" err="1"/>
              <a:t>chatboty</a:t>
            </a:r>
            <a:r>
              <a:rPr lang="pl-PL" dirty="0"/>
              <a:t>, streszczanie tekstów, tłumaczenie, odpowiadanie na pytania. Są one fundamentem większości współczesnych LLM i bazują jedynie na </a:t>
            </a:r>
            <a:r>
              <a:rPr lang="pl-PL" dirty="0" err="1"/>
              <a:t>tokenach</a:t>
            </a:r>
            <a:r>
              <a:rPr lang="pl-PL" dirty="0"/>
              <a:t> tekstowych.</a:t>
            </a:r>
            <a:endParaRPr lang="pl-PL" i="1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pl-PL" i="1" dirty="0"/>
          </a:p>
          <a:p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F3BDB7D-ED91-5DB2-4C69-0D384DD3E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9924" y="484312"/>
            <a:ext cx="2838138" cy="576064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/>
          <a:p>
            <a:pPr algn="ctr"/>
            <a:r>
              <a:rPr lang="pl-PL" dirty="0"/>
              <a:t>Rodzaje LLM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529C23E6-BC6E-E0FC-2268-EF2C68DFAB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3</a:t>
            </a:fld>
            <a:endParaRPr dirty="0"/>
          </a:p>
        </p:txBody>
      </p:sp>
      <p:pic>
        <p:nvPicPr>
          <p:cNvPr id="7" name="Obraz 6" descr="Obraz zawierający tekst, zrzut ekranu, Czcionka&#10;&#10;Zawartość wygenerowana przez AI może być niepoprawna.">
            <a:extLst>
              <a:ext uri="{FF2B5EF4-FFF2-40B4-BE49-F238E27FC236}">
                <a16:creationId xmlns:a16="http://schemas.microsoft.com/office/drawing/2014/main" id="{DE7F8E53-E3E3-08C0-EBBA-19F23527A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87" y="4215596"/>
            <a:ext cx="6411739" cy="406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903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B040A-B9E1-FB15-5CEC-96F35EABC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0DB1CC29-B663-7398-5BE1-CE6C688A6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4188" y="1996480"/>
            <a:ext cx="7603888" cy="6164525"/>
          </a:xfrm>
        </p:spPr>
        <p:txBody>
          <a:bodyPr/>
          <a:lstStyle/>
          <a:p>
            <a:pPr algn="just"/>
            <a:r>
              <a:rPr lang="pl-PL" dirty="0"/>
              <a:t>Docker jest platformą do konteneryzacji aplikacji, umożliwiającą ich uruchamianie w izolowanych środowiskach zawierających wszystkie wymagane zależności, co zapewnia przenośność i powtarzalność działania systemu.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9E242C23-5EC1-0518-5FC5-03E94170FE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30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107E661D-5601-1B2A-CD5F-3BAE5E6A6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" y="412304"/>
            <a:ext cx="13351306" cy="648070"/>
          </a:xfrm>
        </p:spPr>
        <p:txBody>
          <a:bodyPr/>
          <a:lstStyle/>
          <a:p>
            <a:r>
              <a:rPr lang="pl-PL" dirty="0"/>
              <a:t>Uczenie głębokie i LLM - ważne pojęcia:</a:t>
            </a:r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6DBC77A8-8EA5-4698-F3AA-97B34B83B087}"/>
              </a:ext>
            </a:extLst>
          </p:cNvPr>
          <p:cNvCxnSpPr>
            <a:cxnSpLocks/>
          </p:cNvCxnSpPr>
          <p:nvPr/>
        </p:nvCxnSpPr>
        <p:spPr>
          <a:xfrm flipH="1">
            <a:off x="0" y="700336"/>
            <a:ext cx="6561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1">
            <a:extLst>
              <a:ext uri="{FF2B5EF4-FFF2-40B4-BE49-F238E27FC236}">
                <a16:creationId xmlns:a16="http://schemas.microsoft.com/office/drawing/2014/main" id="{662D8A3D-C7F6-48A4-399A-B0DF661BA3E2}"/>
              </a:ext>
            </a:extLst>
          </p:cNvPr>
          <p:cNvSpPr txBox="1">
            <a:spLocks/>
          </p:cNvSpPr>
          <p:nvPr/>
        </p:nvSpPr>
        <p:spPr>
          <a:xfrm>
            <a:off x="867410" y="1054083"/>
            <a:ext cx="2262074" cy="6912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3600" kern="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Docker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DA109083-DB07-67C7-5FBE-18ABC3A470F1}"/>
              </a:ext>
            </a:extLst>
          </p:cNvPr>
          <p:cNvSpPr txBox="1"/>
          <p:nvPr/>
        </p:nvSpPr>
        <p:spPr>
          <a:xfrm>
            <a:off x="9538196" y="1852464"/>
            <a:ext cx="695581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pl-PL" sz="2400" b="1" dirty="0">
                <a:latin typeface="Arial" panose="020B0604020202020204" pitchFamily="34" charset="0"/>
                <a:cs typeface="Arial" panose="020B0604020202020204" pitchFamily="34" charset="0"/>
              </a:rPr>
              <a:t>Dlaczego Docker jest przydatny?</a:t>
            </a:r>
          </a:p>
          <a:p>
            <a:pPr algn="just">
              <a:buNone/>
            </a:pPr>
            <a:endParaRPr lang="pl-PL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None/>
            </a:pPr>
            <a:r>
              <a:rPr lang="pl-PL" sz="2400" dirty="0">
                <a:latin typeface="Arial" panose="020B0604020202020204" pitchFamily="34" charset="0"/>
                <a:cs typeface="Arial" panose="020B0604020202020204" pitchFamily="34" charset="0"/>
              </a:rPr>
              <a:t>Docker jest przydatny, szczególnie w projekcie, ponieważ scali on cały system w całość i umożliwi on uruchamianie narzędzia przez różnych użytkowników, na różnych komputerach, gdy wszystkie obliczenia i działania wykona się na sprzęcie głównym, naszym. Eliminuje on problemy z wersjami i ułatwia uruchomienie projektu.</a:t>
            </a:r>
          </a:p>
        </p:txBody>
      </p:sp>
    </p:spTree>
    <p:extLst>
      <p:ext uri="{BB962C8B-B14F-4D97-AF65-F5344CB8AC3E}">
        <p14:creationId xmlns:p14="http://schemas.microsoft.com/office/powerpoint/2010/main" val="1567788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5961F37E-92B6-3B9D-2604-ECCB73D0E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410" y="2243328"/>
            <a:ext cx="11551106" cy="6395406"/>
          </a:xfrm>
        </p:spPr>
        <p:txBody>
          <a:bodyPr/>
          <a:lstStyle/>
          <a:p>
            <a:r>
              <a:rPr lang="pl-PL" sz="1800" dirty="0"/>
              <a:t>Oparty na </a:t>
            </a:r>
            <a:r>
              <a:rPr lang="pl-PL" sz="1800" dirty="0" err="1"/>
              <a:t>Llama</a:t>
            </a:r>
            <a:r>
              <a:rPr lang="pl-PL" sz="1800" dirty="0"/>
              <a:t>, wyszkolony na danych medycznych, dobry w zrozumieniu i generowaniu odpowiedzi klinicznych. </a:t>
            </a:r>
          </a:p>
          <a:p>
            <a:endParaRPr lang="pl-PL" sz="1800" dirty="0"/>
          </a:p>
          <a:p>
            <a:r>
              <a:rPr lang="pl-PL" sz="1800" b="1" dirty="0"/>
              <a:t>Rozmiar</a:t>
            </a:r>
            <a:r>
              <a:rPr lang="pl-PL" sz="1800" dirty="0"/>
              <a:t>: do 16 GB</a:t>
            </a:r>
          </a:p>
          <a:p>
            <a:pPr algn="just"/>
            <a:r>
              <a:rPr lang="pl-PL" sz="1800" b="1" dirty="0"/>
              <a:t>Kontekst</a:t>
            </a:r>
            <a:r>
              <a:rPr lang="pl-PL" sz="1800" dirty="0"/>
              <a:t>: 8 tysięcy (ile informacji model językowy jest w stanie „widzieć” i brać pod uwagę jednocześnie, zanim wygeneruje odpowiedź)</a:t>
            </a:r>
          </a:p>
          <a:p>
            <a:endParaRPr lang="pl-PL" sz="1800" dirty="0"/>
          </a:p>
          <a:p>
            <a:pPr algn="just"/>
            <a:r>
              <a:rPr lang="pl-PL" sz="1800" b="1" dirty="0"/>
              <a:t>Licencja</a:t>
            </a:r>
            <a:r>
              <a:rPr lang="pl-PL" sz="1800" dirty="0"/>
              <a:t>: Obowiązuje własna licencja Meta.</a:t>
            </a:r>
          </a:p>
          <a:p>
            <a:pPr algn="just"/>
            <a:endParaRPr lang="pl-PL" sz="1800" dirty="0"/>
          </a:p>
          <a:p>
            <a:pPr algn="just"/>
            <a:r>
              <a:rPr lang="pl-PL" sz="1800" dirty="0"/>
              <a:t>Pozwala: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używać modelu komercyjnie,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hostować go samodzielnie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integrować go z własnym kodem,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modyfikować model.</a:t>
            </a:r>
          </a:p>
          <a:p>
            <a:pPr algn="just"/>
            <a:endParaRPr lang="pl-PL" sz="1800" dirty="0"/>
          </a:p>
          <a:p>
            <a:pPr algn="just"/>
            <a:r>
              <a:rPr lang="pl-PL" sz="1800" dirty="0"/>
              <a:t>Ogranicza: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użycie do działań niezgodnych z prawem,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użycie do generowania treści szkodliwych (standardowe klauzule </a:t>
            </a:r>
            <a:r>
              <a:rPr lang="pl-PL" sz="1800" dirty="0" err="1"/>
              <a:t>safety</a:t>
            </a:r>
            <a:r>
              <a:rPr lang="pl-PL" sz="1800" dirty="0"/>
              <a:t>),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trenowanie konkurencyjnych dużych modeli bazowych na wagach Gemma,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usuwanie informacji o licencji / autorstwie.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l-PL" sz="1800" dirty="0"/>
          </a:p>
          <a:p>
            <a:pPr algn="just"/>
            <a:r>
              <a:rPr lang="pl-PL" sz="1800" dirty="0"/>
              <a:t>Udostępniając produkt z nim powiązany, należy dodać do niego umowę licencyjną oraz wypisać „</a:t>
            </a:r>
            <a:r>
              <a:rPr lang="pl-PL" sz="1800" dirty="0" err="1"/>
              <a:t>Built</a:t>
            </a:r>
            <a:r>
              <a:rPr lang="pl-PL" sz="1800" dirty="0"/>
              <a:t> with Meta </a:t>
            </a:r>
            <a:r>
              <a:rPr lang="pl-PL" sz="1800" dirty="0" err="1"/>
              <a:t>Llama</a:t>
            </a:r>
            <a:r>
              <a:rPr lang="pl-PL" sz="1800" dirty="0"/>
              <a:t> 3” w dokumentacji.</a:t>
            </a:r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467F3A92-7EC3-90A9-9415-483AAD6CA2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31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6D8FF0EB-0919-0699-8EFF-C3DD5A5B5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" y="412304"/>
            <a:ext cx="4566330" cy="720080"/>
          </a:xfrm>
        </p:spPr>
        <p:txBody>
          <a:bodyPr/>
          <a:lstStyle/>
          <a:p>
            <a:r>
              <a:rPr lang="pl-PL" dirty="0"/>
              <a:t>Propozycja MODELI </a:t>
            </a:r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89516F50-E736-9F31-5165-C28A871CF05C}"/>
              </a:ext>
            </a:extLst>
          </p:cNvPr>
          <p:cNvCxnSpPr>
            <a:cxnSpLocks/>
          </p:cNvCxnSpPr>
          <p:nvPr/>
        </p:nvCxnSpPr>
        <p:spPr>
          <a:xfrm flipH="1">
            <a:off x="0" y="700336"/>
            <a:ext cx="6561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ytuł 3">
            <a:extLst>
              <a:ext uri="{FF2B5EF4-FFF2-40B4-BE49-F238E27FC236}">
                <a16:creationId xmlns:a16="http://schemas.microsoft.com/office/drawing/2014/main" id="{8585E43D-F7A5-3DE4-72BF-B52902E5A341}"/>
              </a:ext>
            </a:extLst>
          </p:cNvPr>
          <p:cNvSpPr txBox="1">
            <a:spLocks/>
          </p:cNvSpPr>
          <p:nvPr/>
        </p:nvSpPr>
        <p:spPr>
          <a:xfrm>
            <a:off x="11713349" y="1114866"/>
            <a:ext cx="4767441" cy="650760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wrap="square" lIns="0" tIns="0" rIns="0" bIns="0" anchor="ctr">
            <a:noAutofit/>
          </a:bodyPr>
          <a:lstStyle>
            <a:lvl1pPr eaLnBrk="1" hangingPunct="1">
              <a:defRPr sz="3600" b="1">
                <a:latin typeface="Good Headline Pro"/>
                <a:ea typeface="+mj-ea"/>
                <a:cs typeface="+mj-cs"/>
              </a:defRPr>
            </a:lvl1pPr>
          </a:lstStyle>
          <a:p>
            <a:pPr algn="ctr"/>
            <a:r>
              <a:rPr lang="pl-PL" kern="0" dirty="0">
                <a:solidFill>
                  <a:sysClr val="windowText" lastClr="000000"/>
                </a:solidFill>
              </a:rPr>
              <a:t>MedLlama3-v20</a:t>
            </a:r>
          </a:p>
        </p:txBody>
      </p:sp>
      <p:sp>
        <p:nvSpPr>
          <p:cNvPr id="7" name="Symbol zastępczy tekstu 1">
            <a:extLst>
              <a:ext uri="{FF2B5EF4-FFF2-40B4-BE49-F238E27FC236}">
                <a16:creationId xmlns:a16="http://schemas.microsoft.com/office/drawing/2014/main" id="{1E83BAF6-4590-AF4C-3D18-1F3D3CADFB96}"/>
              </a:ext>
            </a:extLst>
          </p:cNvPr>
          <p:cNvSpPr txBox="1">
            <a:spLocks/>
          </p:cNvSpPr>
          <p:nvPr/>
        </p:nvSpPr>
        <p:spPr>
          <a:xfrm>
            <a:off x="867410" y="1054083"/>
            <a:ext cx="6582554" cy="69128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pl-PL" sz="3600" kern="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Modele LLM</a:t>
            </a:r>
          </a:p>
        </p:txBody>
      </p:sp>
      <p:sp>
        <p:nvSpPr>
          <p:cNvPr id="9" name="Symbol zastępczy tekstu 1">
            <a:extLst>
              <a:ext uri="{FF2B5EF4-FFF2-40B4-BE49-F238E27FC236}">
                <a16:creationId xmlns:a16="http://schemas.microsoft.com/office/drawing/2014/main" id="{FA210D40-915C-8A82-B554-2A4E8F4C5D01}"/>
              </a:ext>
            </a:extLst>
          </p:cNvPr>
          <p:cNvSpPr txBox="1">
            <a:spLocks/>
          </p:cNvSpPr>
          <p:nvPr/>
        </p:nvSpPr>
        <p:spPr>
          <a:xfrm>
            <a:off x="13249880" y="7902425"/>
            <a:ext cx="3744416" cy="76630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1400" kern="0" dirty="0">
                <a:solidFill>
                  <a:sysClr val="windowText" lastClr="000000"/>
                </a:solidFill>
                <a:hlinkClick r:id="rId2"/>
              </a:rPr>
              <a:t>https://ollama.com/rjmalagon/medllama3-v20</a:t>
            </a:r>
            <a:endParaRPr lang="pl-PL" sz="1400" kern="0" dirty="0">
              <a:solidFill>
                <a:sysClr val="windowText" lastClr="000000"/>
              </a:solidFill>
            </a:endParaRPr>
          </a:p>
          <a:p>
            <a:pPr algn="just"/>
            <a:endParaRPr lang="pl-PL" sz="1400" kern="0" dirty="0">
              <a:solidFill>
                <a:sysClr val="windowText" lastClr="000000"/>
              </a:solidFill>
            </a:endParaRPr>
          </a:p>
          <a:p>
            <a:pPr algn="just"/>
            <a:r>
              <a:rPr lang="pl-PL" sz="1400" kern="0" dirty="0">
                <a:solidFill>
                  <a:sysClr val="windowText" lastClr="000000"/>
                </a:solidFill>
                <a:hlinkClick r:id="rId3"/>
              </a:rPr>
              <a:t>https://ollama.com/ahmgam/medllama3-v20</a:t>
            </a:r>
            <a:endParaRPr lang="pl-PL" sz="14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4803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B0BED-8F22-EBAB-DCB1-84F45A15E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8B9AAE7E-D60B-9500-4360-D0DD47B2D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1159" y="2140495"/>
            <a:ext cx="7475055" cy="7056782"/>
          </a:xfrm>
        </p:spPr>
        <p:txBody>
          <a:bodyPr/>
          <a:lstStyle/>
          <a:p>
            <a:pPr algn="just"/>
            <a:r>
              <a:rPr lang="pl-PL" sz="1800" dirty="0"/>
              <a:t>Otwarty model </a:t>
            </a:r>
            <a:r>
              <a:rPr lang="pl-PL" sz="1800" dirty="0" err="1"/>
              <a:t>OpenAI</a:t>
            </a:r>
            <a:r>
              <a:rPr lang="pl-PL" sz="1800" dirty="0"/>
              <a:t> zaprojektowane z myślą o mocnym rozumowaniu, zadaniach </a:t>
            </a:r>
            <a:r>
              <a:rPr lang="pl-PL" sz="1800" dirty="0" err="1"/>
              <a:t>agentycznych</a:t>
            </a:r>
            <a:r>
              <a:rPr lang="pl-PL" sz="1800" dirty="0"/>
              <a:t> i wszechstronnych przypadkach użycia programistów.</a:t>
            </a:r>
          </a:p>
          <a:p>
            <a:pPr algn="just"/>
            <a:endParaRPr lang="pl-PL" sz="1800" dirty="0"/>
          </a:p>
          <a:p>
            <a:pPr algn="just"/>
            <a:r>
              <a:rPr lang="pl-PL" sz="1800" b="1" dirty="0"/>
              <a:t>Rozmiar</a:t>
            </a:r>
            <a:r>
              <a:rPr lang="pl-PL" sz="1800" dirty="0"/>
              <a:t>: najnowszy ma 14 GB (model 20B parametrów), starszy ma 65 GB (model 120B parametrów)</a:t>
            </a:r>
          </a:p>
          <a:p>
            <a:pPr algn="just"/>
            <a:r>
              <a:rPr lang="pl-PL" sz="1800" b="1" dirty="0"/>
              <a:t>Kontekst</a:t>
            </a:r>
            <a:r>
              <a:rPr lang="pl-PL" sz="1800" dirty="0"/>
              <a:t>: 128 tysięcy</a:t>
            </a:r>
          </a:p>
          <a:p>
            <a:pPr algn="just"/>
            <a:r>
              <a:rPr lang="pl-PL" sz="1800" b="1" dirty="0"/>
              <a:t>Licencja</a:t>
            </a:r>
            <a:r>
              <a:rPr lang="pl-PL" sz="1800" dirty="0"/>
              <a:t>: Apache License 2.0</a:t>
            </a:r>
          </a:p>
          <a:p>
            <a:pPr algn="just"/>
            <a:endParaRPr lang="pl-PL" sz="1800" dirty="0"/>
          </a:p>
          <a:p>
            <a:pPr algn="just"/>
            <a:r>
              <a:rPr lang="pl-PL" sz="1800" dirty="0"/>
              <a:t>Pozwala: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używać modelu komercyjnie,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hostować go samodzielnie,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integrować w aplikacjach, systemach, produktach,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modyfikować model,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redystrybuować model lub jego modyfikacje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l-PL" sz="1800" dirty="0"/>
          </a:p>
          <a:p>
            <a:pPr algn="just"/>
            <a:r>
              <a:rPr lang="pl-PL" sz="1800" dirty="0"/>
              <a:t>Należy: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zachować informację o licencji Apache 2.0,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zachować informacje o autorach,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zaznaczyć, że wprowadzono zmiany w modelu.</a:t>
            </a:r>
          </a:p>
          <a:p>
            <a:pPr algn="just"/>
            <a:endParaRPr lang="pl-PL" sz="2000" dirty="0"/>
          </a:p>
          <a:p>
            <a:pPr algn="just"/>
            <a:endParaRPr lang="pl-PL" sz="2000" dirty="0"/>
          </a:p>
          <a:p>
            <a:pPr algn="just"/>
            <a:endParaRPr lang="pl-PL" sz="2000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09D196F3-751D-1B99-CF22-65FF60E71A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32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8C8A5F12-C51B-ABA3-A4DD-0B646F2B2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" y="412304"/>
            <a:ext cx="4566330" cy="720080"/>
          </a:xfrm>
        </p:spPr>
        <p:txBody>
          <a:bodyPr/>
          <a:lstStyle/>
          <a:p>
            <a:r>
              <a:rPr lang="pl-PL" dirty="0"/>
              <a:t>Propozycja MODELI </a:t>
            </a:r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294E3A68-99E0-5AF4-B592-E9932BAE62B2}"/>
              </a:ext>
            </a:extLst>
          </p:cNvPr>
          <p:cNvCxnSpPr>
            <a:cxnSpLocks/>
          </p:cNvCxnSpPr>
          <p:nvPr/>
        </p:nvCxnSpPr>
        <p:spPr>
          <a:xfrm flipH="1">
            <a:off x="0" y="700336"/>
            <a:ext cx="6561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ytuł 3">
            <a:extLst>
              <a:ext uri="{FF2B5EF4-FFF2-40B4-BE49-F238E27FC236}">
                <a16:creationId xmlns:a16="http://schemas.microsoft.com/office/drawing/2014/main" id="{7511000D-7408-18A5-A8FA-B9F8BD4218CD}"/>
              </a:ext>
            </a:extLst>
          </p:cNvPr>
          <p:cNvSpPr txBox="1">
            <a:spLocks/>
          </p:cNvSpPr>
          <p:nvPr/>
        </p:nvSpPr>
        <p:spPr>
          <a:xfrm>
            <a:off x="11713349" y="1114866"/>
            <a:ext cx="4767441" cy="650760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wrap="square" lIns="0" tIns="0" rIns="0" bIns="0" anchor="ctr">
            <a:noAutofit/>
          </a:bodyPr>
          <a:lstStyle>
            <a:lvl1pPr eaLnBrk="1" hangingPunct="1">
              <a:defRPr sz="3600" b="1">
                <a:latin typeface="Good Headline Pro"/>
                <a:ea typeface="+mj-ea"/>
                <a:cs typeface="+mj-cs"/>
              </a:defRPr>
            </a:lvl1pPr>
          </a:lstStyle>
          <a:p>
            <a:pPr algn="ctr"/>
            <a:r>
              <a:rPr lang="pl-PL" kern="0" dirty="0">
                <a:solidFill>
                  <a:sysClr val="windowText" lastClr="000000"/>
                </a:solidFill>
              </a:rPr>
              <a:t>GPT-</a:t>
            </a:r>
            <a:r>
              <a:rPr lang="pl-PL" kern="0" dirty="0" err="1">
                <a:solidFill>
                  <a:sysClr val="windowText" lastClr="000000"/>
                </a:solidFill>
              </a:rPr>
              <a:t>oss</a:t>
            </a:r>
            <a:endParaRPr lang="pl-PL" kern="0" dirty="0">
              <a:solidFill>
                <a:sysClr val="windowText" lastClr="000000"/>
              </a:solidFill>
            </a:endParaRPr>
          </a:p>
        </p:txBody>
      </p:sp>
      <p:sp>
        <p:nvSpPr>
          <p:cNvPr id="7" name="Symbol zastępczy tekstu 1">
            <a:extLst>
              <a:ext uri="{FF2B5EF4-FFF2-40B4-BE49-F238E27FC236}">
                <a16:creationId xmlns:a16="http://schemas.microsoft.com/office/drawing/2014/main" id="{F6A6F68D-095C-8508-C682-4DCE15A84634}"/>
              </a:ext>
            </a:extLst>
          </p:cNvPr>
          <p:cNvSpPr txBox="1">
            <a:spLocks/>
          </p:cNvSpPr>
          <p:nvPr/>
        </p:nvSpPr>
        <p:spPr>
          <a:xfrm>
            <a:off x="867410" y="1054083"/>
            <a:ext cx="6582554" cy="69128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pl-PL" sz="3600" kern="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Modele LLM</a:t>
            </a:r>
          </a:p>
        </p:txBody>
      </p:sp>
      <p:sp>
        <p:nvSpPr>
          <p:cNvPr id="9" name="Symbol zastępczy tekstu 1">
            <a:extLst>
              <a:ext uri="{FF2B5EF4-FFF2-40B4-BE49-F238E27FC236}">
                <a16:creationId xmlns:a16="http://schemas.microsoft.com/office/drawing/2014/main" id="{D1DE7F59-1C43-5D32-CF6D-C9E683B2ED97}"/>
              </a:ext>
            </a:extLst>
          </p:cNvPr>
          <p:cNvSpPr txBox="1">
            <a:spLocks/>
          </p:cNvSpPr>
          <p:nvPr/>
        </p:nvSpPr>
        <p:spPr>
          <a:xfrm>
            <a:off x="14097069" y="8529513"/>
            <a:ext cx="3744416" cy="76630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1400" kern="0" dirty="0">
                <a:solidFill>
                  <a:sysClr val="windowText" lastClr="000000"/>
                </a:solidFill>
                <a:hlinkClick r:id="rId2"/>
              </a:rPr>
              <a:t>https://ollama.com/library/gpt-oss</a:t>
            </a:r>
            <a:endParaRPr lang="pl-PL" sz="1400" kern="0" dirty="0">
              <a:solidFill>
                <a:sysClr val="windowText" lastClr="000000"/>
              </a:solidFill>
            </a:endParaRPr>
          </a:p>
        </p:txBody>
      </p:sp>
      <p:sp>
        <p:nvSpPr>
          <p:cNvPr id="8" name="Symbol zastępczy tekstu 1">
            <a:extLst>
              <a:ext uri="{FF2B5EF4-FFF2-40B4-BE49-F238E27FC236}">
                <a16:creationId xmlns:a16="http://schemas.microsoft.com/office/drawing/2014/main" id="{4F81BDBC-49EC-FE0D-5B26-4B4D91F68ECD}"/>
              </a:ext>
            </a:extLst>
          </p:cNvPr>
          <p:cNvSpPr txBox="1">
            <a:spLocks/>
          </p:cNvSpPr>
          <p:nvPr/>
        </p:nvSpPr>
        <p:spPr>
          <a:xfrm>
            <a:off x="9106148" y="2140495"/>
            <a:ext cx="7475055" cy="564728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1800" b="1" dirty="0"/>
              <a:t>Najważniejsze cechy</a:t>
            </a:r>
          </a:p>
          <a:p>
            <a:pPr algn="just"/>
            <a:endParaRPr lang="pl-PL" sz="18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sz="1800" b="1" dirty="0"/>
              <a:t>Możliwości </a:t>
            </a:r>
            <a:r>
              <a:rPr lang="pl-PL" sz="1800" b="1" dirty="0" err="1"/>
              <a:t>agentyczne</a:t>
            </a:r>
            <a:r>
              <a:rPr lang="pl-PL" sz="1800" dirty="0"/>
              <a:t>: Użyj natywnych możliwości </a:t>
            </a:r>
            <a:r>
              <a:rPr lang="pl-PL" sz="1800" dirty="0" err="1"/>
              <a:t>models</a:t>
            </a:r>
            <a:r>
              <a:rPr lang="pl-PL" sz="1800" dirty="0"/>
              <a:t>’ do wywoływania funkcji, przeglądania stron internetowych (Ollama wprowadza wbudowane wyszukiwanie w sieci, które można opcjonalnie włączyć), </a:t>
            </a:r>
            <a:r>
              <a:rPr lang="pl-PL" sz="1800" dirty="0" err="1"/>
              <a:t>wywołań</a:t>
            </a:r>
            <a:r>
              <a:rPr lang="pl-PL" sz="1800" dirty="0"/>
              <a:t> narzędzi </a:t>
            </a:r>
            <a:r>
              <a:rPr lang="pl-PL" sz="1800" dirty="0" err="1"/>
              <a:t>Pythona</a:t>
            </a:r>
            <a:r>
              <a:rPr lang="pl-PL" sz="1800" dirty="0"/>
              <a:t> i ustrukturyzowanych wyników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l-PL" sz="18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sz="1800" b="1" dirty="0"/>
              <a:t>Pełny łańcuch myśli</a:t>
            </a:r>
            <a:r>
              <a:rPr lang="pl-PL" sz="1800" dirty="0"/>
              <a:t>: Uzyskaj pełny dostęp do procesu wnioskowania modelu, ułatwiając łatwiejsze debugowanie i zwiększając zaufanie do wyników.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l-PL" sz="18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sz="1800" b="1" dirty="0"/>
              <a:t>Konfigurowalny wysiłek rozumowania:</a:t>
            </a:r>
            <a:r>
              <a:rPr lang="pl-PL" sz="1800" dirty="0"/>
              <a:t> Z łatwością dostosuj wysiłek rozumowania (niski, średni, wysoki) w oparciu o konkretny przypadek użycia i potrzeby związane z opóźnieniami.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l-PL" sz="18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sz="1800" b="1" dirty="0" err="1"/>
              <a:t>Dostrajalny</a:t>
            </a:r>
            <a:r>
              <a:rPr lang="pl-PL" sz="1800" dirty="0"/>
              <a:t>: W pełni dostosuj modele do konkretnego przypadku użycia poprzez dostrojenie parametrów.</a:t>
            </a:r>
          </a:p>
        </p:txBody>
      </p:sp>
    </p:spTree>
    <p:extLst>
      <p:ext uri="{BB962C8B-B14F-4D97-AF65-F5344CB8AC3E}">
        <p14:creationId xmlns:p14="http://schemas.microsoft.com/office/powerpoint/2010/main" val="283024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3387E-3A41-8C17-2435-EE205A6F3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21D348C7-644A-7230-C3B8-D83D9E8B9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911" y="2241987"/>
            <a:ext cx="8642285" cy="6457529"/>
          </a:xfrm>
        </p:spPr>
        <p:txBody>
          <a:bodyPr/>
          <a:lstStyle/>
          <a:p>
            <a:pPr algn="just"/>
            <a:r>
              <a:rPr lang="pl-PL" sz="1800" dirty="0"/>
              <a:t>Polski LLM - Bielik-11B-v2.3-Instruct. Zbudowany i wyszkolony jako silny model średniej wielkości do zadań ogólnych i językowych w polskim. Dzięki większej liczbie parametrów zazwyczaj lepiej radzi sobie z kompleksowym rozumieniem kontekstu i generowaniem szczegółowych odpowiedzi.</a:t>
            </a:r>
          </a:p>
          <a:p>
            <a:endParaRPr lang="pl-PL" sz="1800" dirty="0"/>
          </a:p>
          <a:p>
            <a:endParaRPr lang="pl-PL" sz="1800" dirty="0"/>
          </a:p>
          <a:p>
            <a:r>
              <a:rPr lang="pl-PL" sz="1800" b="1" dirty="0"/>
              <a:t>Rozmiar</a:t>
            </a:r>
            <a:r>
              <a:rPr lang="pl-PL" sz="1800" dirty="0"/>
              <a:t>: od 6,7 GB do 12 GB (model 11B parametrów)</a:t>
            </a:r>
          </a:p>
          <a:p>
            <a:r>
              <a:rPr lang="pl-PL" sz="1800" b="1" dirty="0"/>
              <a:t>Kontekst</a:t>
            </a:r>
            <a:r>
              <a:rPr lang="pl-PL" sz="1800" dirty="0"/>
              <a:t>: 32 tysiące</a:t>
            </a:r>
          </a:p>
          <a:p>
            <a:r>
              <a:rPr lang="pl-PL" sz="1800" b="1" dirty="0"/>
              <a:t>Licencja:</a:t>
            </a:r>
            <a:r>
              <a:rPr lang="pl-PL" sz="1800" dirty="0"/>
              <a:t> Apache License 2.0 i Warunki korzystania</a:t>
            </a:r>
          </a:p>
          <a:p>
            <a:endParaRPr lang="pl-PL" sz="1800" dirty="0"/>
          </a:p>
          <a:p>
            <a:pPr algn="just"/>
            <a:r>
              <a:rPr lang="pl-PL" sz="1800" dirty="0"/>
              <a:t>Pozwala: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używać modelu komercyjnie,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hostować go samodzielnie,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integrować w aplikacjach, systemach, produktach,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modyfikować model,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redystrybuować model lub jego modyfikacje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l-PL" sz="1800" dirty="0"/>
          </a:p>
          <a:p>
            <a:pPr algn="just"/>
            <a:r>
              <a:rPr lang="pl-PL" sz="1800" dirty="0"/>
              <a:t>Należy: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zachować informację o licencji Apache 2.0,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zachować informacje o autorach,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zaznaczyć, że wprowadzono zmiany w modelu.</a:t>
            </a:r>
          </a:p>
          <a:p>
            <a:endParaRPr lang="pl-PL" dirty="0"/>
          </a:p>
          <a:p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27E130D1-F508-73DD-AA6F-8C32CEACE2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33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89E583BF-235B-3BBF-1D9A-E8DDEF1CB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" y="412304"/>
            <a:ext cx="4566330" cy="720080"/>
          </a:xfrm>
        </p:spPr>
        <p:txBody>
          <a:bodyPr/>
          <a:lstStyle/>
          <a:p>
            <a:r>
              <a:rPr lang="pl-PL" dirty="0"/>
              <a:t>Propozycja MODELI </a:t>
            </a:r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A56F7A96-87FD-382B-C2A5-844674F79CC9}"/>
              </a:ext>
            </a:extLst>
          </p:cNvPr>
          <p:cNvCxnSpPr>
            <a:cxnSpLocks/>
          </p:cNvCxnSpPr>
          <p:nvPr/>
        </p:nvCxnSpPr>
        <p:spPr>
          <a:xfrm flipH="1">
            <a:off x="0" y="700336"/>
            <a:ext cx="6561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ytuł 3">
            <a:extLst>
              <a:ext uri="{FF2B5EF4-FFF2-40B4-BE49-F238E27FC236}">
                <a16:creationId xmlns:a16="http://schemas.microsoft.com/office/drawing/2014/main" id="{4408682F-F326-1019-B5ED-22061319B899}"/>
              </a:ext>
            </a:extLst>
          </p:cNvPr>
          <p:cNvSpPr txBox="1">
            <a:spLocks/>
          </p:cNvSpPr>
          <p:nvPr/>
        </p:nvSpPr>
        <p:spPr>
          <a:xfrm>
            <a:off x="11713349" y="1114866"/>
            <a:ext cx="4767441" cy="650760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wrap="square" lIns="0" tIns="0" rIns="0" bIns="0" anchor="ctr">
            <a:noAutofit/>
          </a:bodyPr>
          <a:lstStyle>
            <a:lvl1pPr eaLnBrk="1" hangingPunct="1">
              <a:defRPr sz="3600" b="1">
                <a:latin typeface="Good Headline Pro"/>
                <a:ea typeface="+mj-ea"/>
                <a:cs typeface="+mj-cs"/>
              </a:defRPr>
            </a:lvl1pPr>
          </a:lstStyle>
          <a:p>
            <a:pPr algn="ctr"/>
            <a:r>
              <a:rPr lang="pl-PL" dirty="0"/>
              <a:t>Bielik-11B-v2.3</a:t>
            </a:r>
            <a:endParaRPr lang="pl-PL" kern="0" dirty="0">
              <a:solidFill>
                <a:sysClr val="windowText" lastClr="000000"/>
              </a:solidFill>
            </a:endParaRPr>
          </a:p>
        </p:txBody>
      </p:sp>
      <p:sp>
        <p:nvSpPr>
          <p:cNvPr id="7" name="Symbol zastępczy tekstu 1">
            <a:extLst>
              <a:ext uri="{FF2B5EF4-FFF2-40B4-BE49-F238E27FC236}">
                <a16:creationId xmlns:a16="http://schemas.microsoft.com/office/drawing/2014/main" id="{104FE873-8893-24FB-D3FB-CDAD95F6875B}"/>
              </a:ext>
            </a:extLst>
          </p:cNvPr>
          <p:cNvSpPr txBox="1">
            <a:spLocks/>
          </p:cNvSpPr>
          <p:nvPr/>
        </p:nvSpPr>
        <p:spPr>
          <a:xfrm>
            <a:off x="867410" y="1054083"/>
            <a:ext cx="6582554" cy="69128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pl-PL" sz="3600" kern="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Modele LLM</a:t>
            </a:r>
          </a:p>
        </p:txBody>
      </p:sp>
      <p:sp>
        <p:nvSpPr>
          <p:cNvPr id="9" name="Symbol zastępczy tekstu 1">
            <a:extLst>
              <a:ext uri="{FF2B5EF4-FFF2-40B4-BE49-F238E27FC236}">
                <a16:creationId xmlns:a16="http://schemas.microsoft.com/office/drawing/2014/main" id="{B4A40D64-2858-7615-666E-6C17F72B42F0}"/>
              </a:ext>
            </a:extLst>
          </p:cNvPr>
          <p:cNvSpPr txBox="1">
            <a:spLocks/>
          </p:cNvSpPr>
          <p:nvPr/>
        </p:nvSpPr>
        <p:spPr>
          <a:xfrm>
            <a:off x="12195799" y="8162599"/>
            <a:ext cx="4767441" cy="49399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1400" kern="0" dirty="0">
                <a:solidFill>
                  <a:sysClr val="windowText" lastClr="000000"/>
                </a:solidFill>
                <a:hlinkClick r:id="rId2"/>
              </a:rPr>
              <a:t>https://ollama.com/SpeakLeash/bielik-11b-v2.3-instruct</a:t>
            </a:r>
            <a:endParaRPr lang="pl-PL" sz="1400" kern="0" dirty="0">
              <a:solidFill>
                <a:sysClr val="windowText" lastClr="000000"/>
              </a:solidFill>
            </a:endParaRPr>
          </a:p>
        </p:txBody>
      </p:sp>
      <p:sp>
        <p:nvSpPr>
          <p:cNvPr id="8" name="Symbol zastępczy tekstu 1">
            <a:extLst>
              <a:ext uri="{FF2B5EF4-FFF2-40B4-BE49-F238E27FC236}">
                <a16:creationId xmlns:a16="http://schemas.microsoft.com/office/drawing/2014/main" id="{61194099-50BD-13C1-EE6D-A21D4B1736E7}"/>
              </a:ext>
            </a:extLst>
          </p:cNvPr>
          <p:cNvSpPr txBox="1">
            <a:spLocks/>
          </p:cNvSpPr>
          <p:nvPr/>
        </p:nvSpPr>
        <p:spPr>
          <a:xfrm>
            <a:off x="10114260" y="2241987"/>
            <a:ext cx="7086610" cy="565780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pl-PL" sz="2000" b="1" dirty="0"/>
              <a:t>Opis modelu: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b="1" dirty="0"/>
              <a:t>Opracowany przez: </a:t>
            </a:r>
            <a:r>
              <a:rPr lang="pl-PL" sz="2000" dirty="0" err="1"/>
              <a:t>SpeakLeash</a:t>
            </a:r>
            <a:r>
              <a:rPr lang="pl-PL" sz="2000" b="1" dirty="0"/>
              <a:t> </a:t>
            </a:r>
            <a:r>
              <a:rPr lang="pl-PL" sz="2000" dirty="0"/>
              <a:t>&amp; ACK </a:t>
            </a:r>
            <a:r>
              <a:rPr lang="pl-PL" sz="2000" dirty="0" err="1"/>
              <a:t>Cyfronet</a:t>
            </a:r>
            <a:r>
              <a:rPr lang="pl-PL" sz="2000" dirty="0"/>
              <a:t> AGH</a:t>
            </a:r>
            <a:endParaRPr lang="pl-PL" sz="2000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b="1" dirty="0"/>
              <a:t>Język:</a:t>
            </a:r>
            <a:r>
              <a:rPr lang="pl-PL" sz="2000" dirty="0"/>
              <a:t> Polski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b="1" dirty="0"/>
              <a:t>Typ modelu:</a:t>
            </a:r>
            <a:r>
              <a:rPr lang="pl-PL" sz="2000" dirty="0"/>
              <a:t>  </a:t>
            </a:r>
            <a:r>
              <a:rPr lang="pl-PL" sz="2000" dirty="0" err="1"/>
              <a:t>causal</a:t>
            </a:r>
            <a:r>
              <a:rPr lang="pl-PL" sz="2000" dirty="0"/>
              <a:t> </a:t>
            </a:r>
            <a:r>
              <a:rPr lang="pl-PL" sz="2000" dirty="0" err="1"/>
              <a:t>decoder-only</a:t>
            </a:r>
            <a:endParaRPr lang="pl-PL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b="1" dirty="0"/>
              <a:t>Dostrojony od:</a:t>
            </a:r>
            <a:r>
              <a:rPr lang="pl-PL" sz="2000" dirty="0"/>
              <a:t> </a:t>
            </a:r>
            <a:r>
              <a:rPr lang="pl-PL" sz="2000" u="sng" dirty="0">
                <a:hlinkClick r:id="rId3"/>
              </a:rPr>
              <a:t>Bielik-11B-v2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14755472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EFF61-A7B8-1CE8-CFEB-7C11F0891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39355206-416D-C8D6-F7EB-641E21316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156" y="2185069"/>
            <a:ext cx="8359144" cy="5657808"/>
          </a:xfrm>
        </p:spPr>
        <p:txBody>
          <a:bodyPr/>
          <a:lstStyle/>
          <a:p>
            <a:pPr algn="just"/>
            <a:r>
              <a:rPr lang="pl-PL" sz="2000" dirty="0" err="1"/>
              <a:t>Llama</a:t>
            </a:r>
            <a:r>
              <a:rPr lang="pl-PL" sz="2000" dirty="0"/>
              <a:t> 3.1 to nowy, najnowocześniejszy model firmy Meta dostępny w rozmiarach parametrów 8B, 70B i 405B.</a:t>
            </a:r>
          </a:p>
          <a:p>
            <a:pPr algn="just"/>
            <a:endParaRPr lang="pl-PL" sz="2000" dirty="0"/>
          </a:p>
          <a:p>
            <a:pPr algn="just"/>
            <a:r>
              <a:rPr lang="pl-PL" sz="2000" b="1" dirty="0"/>
              <a:t>Rozmiar</a:t>
            </a:r>
            <a:r>
              <a:rPr lang="pl-PL" sz="2000" dirty="0"/>
              <a:t>: 4.9 GB (model 8B parametrów), 43 GB (model 70B parametrów), 243 GB (model 405B parametrów)</a:t>
            </a:r>
          </a:p>
          <a:p>
            <a:pPr algn="just"/>
            <a:r>
              <a:rPr lang="pl-PL" sz="2000" b="1" dirty="0"/>
              <a:t>Kontekst</a:t>
            </a:r>
            <a:r>
              <a:rPr lang="pl-PL" sz="2000" dirty="0"/>
              <a:t>: 128 tysięcy</a:t>
            </a:r>
          </a:p>
          <a:p>
            <a:pPr algn="just"/>
            <a:r>
              <a:rPr lang="pl-PL" sz="2000" b="1" dirty="0"/>
              <a:t>Licencja</a:t>
            </a:r>
            <a:r>
              <a:rPr lang="pl-PL" sz="2000" dirty="0"/>
              <a:t>: Obowiązuje własna licencja Meta.</a:t>
            </a:r>
          </a:p>
          <a:p>
            <a:pPr algn="just"/>
            <a:endParaRPr lang="pl-PL" sz="2000" dirty="0"/>
          </a:p>
          <a:p>
            <a:pPr algn="just"/>
            <a:r>
              <a:rPr lang="pl-PL" sz="2000" dirty="0"/>
              <a:t>Pozwala: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2000" dirty="0"/>
              <a:t>używać modelu komercyjnie,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2000" dirty="0"/>
              <a:t>hostować go samodzielnie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2000" dirty="0"/>
              <a:t>integrować go z własnym kodem,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2000" dirty="0"/>
              <a:t>modyfikować model.</a:t>
            </a:r>
          </a:p>
          <a:p>
            <a:pPr algn="just"/>
            <a:endParaRPr lang="pl-PL" sz="2000" dirty="0"/>
          </a:p>
          <a:p>
            <a:pPr algn="just"/>
            <a:r>
              <a:rPr lang="pl-PL" sz="2000" dirty="0"/>
              <a:t>Ogranicza: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2000" dirty="0"/>
              <a:t>użycie do działań niezgodnych z prawem,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2000" dirty="0"/>
              <a:t>użycie do generowania treści szkodliwych (standardowe klauzule </a:t>
            </a:r>
            <a:r>
              <a:rPr lang="pl-PL" sz="2000" dirty="0" err="1"/>
              <a:t>safety</a:t>
            </a:r>
            <a:r>
              <a:rPr lang="pl-PL" sz="2000" dirty="0"/>
              <a:t>),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2000" dirty="0"/>
              <a:t>trenowanie konkurencyjnych dużych modeli bazowych na wagach Gemma,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2000" dirty="0"/>
              <a:t>usuwanie informacji o licencji / autorstwie.</a:t>
            </a:r>
          </a:p>
          <a:p>
            <a:pPr algn="just"/>
            <a:endParaRPr lang="pl-PL" dirty="0"/>
          </a:p>
          <a:p>
            <a:pPr algn="just"/>
            <a:endParaRPr lang="pl-PL" b="1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39A7E34-F853-74ED-FB8C-69162C8612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34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A4BFEB57-0D14-24F3-FB69-E67DDA82E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" y="412304"/>
            <a:ext cx="4566330" cy="720080"/>
          </a:xfrm>
        </p:spPr>
        <p:txBody>
          <a:bodyPr/>
          <a:lstStyle/>
          <a:p>
            <a:r>
              <a:rPr lang="pl-PL" dirty="0"/>
              <a:t>Propozycja MODELI </a:t>
            </a:r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DB3AC854-A387-15F2-A67D-7D646BA8266B}"/>
              </a:ext>
            </a:extLst>
          </p:cNvPr>
          <p:cNvCxnSpPr>
            <a:cxnSpLocks/>
          </p:cNvCxnSpPr>
          <p:nvPr/>
        </p:nvCxnSpPr>
        <p:spPr>
          <a:xfrm flipH="1">
            <a:off x="0" y="700336"/>
            <a:ext cx="6561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ytuł 3">
            <a:extLst>
              <a:ext uri="{FF2B5EF4-FFF2-40B4-BE49-F238E27FC236}">
                <a16:creationId xmlns:a16="http://schemas.microsoft.com/office/drawing/2014/main" id="{900EBD99-725F-89C2-4AC0-6DC9E1E26E19}"/>
              </a:ext>
            </a:extLst>
          </p:cNvPr>
          <p:cNvSpPr txBox="1">
            <a:spLocks/>
          </p:cNvSpPr>
          <p:nvPr/>
        </p:nvSpPr>
        <p:spPr>
          <a:xfrm>
            <a:off x="11713349" y="1114866"/>
            <a:ext cx="4767441" cy="650760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wrap="square" lIns="0" tIns="0" rIns="0" bIns="0" anchor="ctr">
            <a:noAutofit/>
          </a:bodyPr>
          <a:lstStyle>
            <a:lvl1pPr eaLnBrk="1" hangingPunct="1">
              <a:defRPr sz="3600" b="1">
                <a:latin typeface="Good Headline Pro"/>
                <a:ea typeface="+mj-ea"/>
                <a:cs typeface="+mj-cs"/>
              </a:defRPr>
            </a:lvl1pPr>
          </a:lstStyle>
          <a:p>
            <a:pPr algn="ctr"/>
            <a:r>
              <a:rPr lang="pl-PL" kern="0" dirty="0" err="1">
                <a:solidFill>
                  <a:sysClr val="windowText" lastClr="000000"/>
                </a:solidFill>
              </a:rPr>
              <a:t>Llama</a:t>
            </a:r>
            <a:r>
              <a:rPr lang="pl-PL" kern="0" dirty="0">
                <a:solidFill>
                  <a:sysClr val="windowText" lastClr="000000"/>
                </a:solidFill>
              </a:rPr>
              <a:t> 3.1</a:t>
            </a:r>
          </a:p>
        </p:txBody>
      </p:sp>
      <p:sp>
        <p:nvSpPr>
          <p:cNvPr id="7" name="Symbol zastępczy tekstu 1">
            <a:extLst>
              <a:ext uri="{FF2B5EF4-FFF2-40B4-BE49-F238E27FC236}">
                <a16:creationId xmlns:a16="http://schemas.microsoft.com/office/drawing/2014/main" id="{7B335DFD-7C34-E1D2-21CB-CDD65F24C9E1}"/>
              </a:ext>
            </a:extLst>
          </p:cNvPr>
          <p:cNvSpPr txBox="1">
            <a:spLocks/>
          </p:cNvSpPr>
          <p:nvPr/>
        </p:nvSpPr>
        <p:spPr>
          <a:xfrm>
            <a:off x="867410" y="1054083"/>
            <a:ext cx="6582554" cy="69128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pl-PL" sz="3600" kern="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Modele LLM</a:t>
            </a:r>
          </a:p>
        </p:txBody>
      </p:sp>
      <p:sp>
        <p:nvSpPr>
          <p:cNvPr id="9" name="Symbol zastępczy tekstu 1">
            <a:extLst>
              <a:ext uri="{FF2B5EF4-FFF2-40B4-BE49-F238E27FC236}">
                <a16:creationId xmlns:a16="http://schemas.microsoft.com/office/drawing/2014/main" id="{120FF218-5A6B-1EAA-A5D7-7CE2054A04BA}"/>
              </a:ext>
            </a:extLst>
          </p:cNvPr>
          <p:cNvSpPr txBox="1">
            <a:spLocks/>
          </p:cNvSpPr>
          <p:nvPr/>
        </p:nvSpPr>
        <p:spPr>
          <a:xfrm>
            <a:off x="13786668" y="8400666"/>
            <a:ext cx="3103037" cy="47613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1400" kern="0" dirty="0">
                <a:solidFill>
                  <a:sysClr val="windowText" lastClr="000000"/>
                </a:solidFill>
                <a:hlinkClick r:id="rId2"/>
              </a:rPr>
              <a:t>https://ollama.com/library/llama3.1</a:t>
            </a:r>
            <a:endParaRPr lang="pl-PL" sz="1400" kern="0" dirty="0">
              <a:solidFill>
                <a:sysClr val="windowText" lastClr="000000"/>
              </a:solidFill>
            </a:endParaRPr>
          </a:p>
        </p:txBody>
      </p:sp>
      <p:sp>
        <p:nvSpPr>
          <p:cNvPr id="8" name="Symbol zastępczy tekstu 1">
            <a:extLst>
              <a:ext uri="{FF2B5EF4-FFF2-40B4-BE49-F238E27FC236}">
                <a16:creationId xmlns:a16="http://schemas.microsoft.com/office/drawing/2014/main" id="{9DD94B3F-7AA3-BAF8-B497-DF5FA32D8699}"/>
              </a:ext>
            </a:extLst>
          </p:cNvPr>
          <p:cNvSpPr txBox="1">
            <a:spLocks/>
          </p:cNvSpPr>
          <p:nvPr/>
        </p:nvSpPr>
        <p:spPr>
          <a:xfrm>
            <a:off x="9803095" y="2185069"/>
            <a:ext cx="7086610" cy="565780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2000" kern="0" dirty="0" err="1">
                <a:solidFill>
                  <a:sysClr val="windowText" lastClr="000000"/>
                </a:solidFill>
              </a:rPr>
              <a:t>Llama</a:t>
            </a:r>
            <a:r>
              <a:rPr lang="pl-PL" sz="2000" kern="0" dirty="0">
                <a:solidFill>
                  <a:sysClr val="windowText" lastClr="000000"/>
                </a:solidFill>
              </a:rPr>
              <a:t> 3.1 405 B to pierwszy otwarcie dostępny model, który konkuruje z najlepszymi modelami AI, jeśli chodzi o najnowocześniejsze możliwości w zakresie wiedzy ogólnej, sterowności, matematyki, użycia narzędzi i tłumaczenia wielojęzycznego. Flagowy model jest konkurencyjny w stosunku do wiodących modeli podstawowych w różnych zadaniach, w tym GPT-4, GPT-4o i Claude 3.5 </a:t>
            </a:r>
            <a:r>
              <a:rPr lang="pl-PL" sz="2000" kern="0" dirty="0" err="1">
                <a:solidFill>
                  <a:sysClr val="windowText" lastClr="000000"/>
                </a:solidFill>
              </a:rPr>
              <a:t>Sonnet</a:t>
            </a:r>
            <a:r>
              <a:rPr lang="pl-PL" sz="2000" kern="0" dirty="0">
                <a:solidFill>
                  <a:sysClr val="windowText" lastClr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0159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7D255-E48E-5960-6922-B7F257346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114D6C3-3FF0-9DE1-007D-CA3075A2F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495" y="1930764"/>
            <a:ext cx="6991469" cy="7266515"/>
          </a:xfrm>
        </p:spPr>
        <p:txBody>
          <a:bodyPr/>
          <a:lstStyle/>
          <a:p>
            <a:pPr algn="just"/>
            <a:r>
              <a:rPr lang="pl-PL" sz="1800" dirty="0"/>
              <a:t>Google Gemma 2 to wysokowydajny i wydajny model dostępny w trzech rozmiarach: 2B, 9B i 27B.</a:t>
            </a:r>
          </a:p>
          <a:p>
            <a:pPr algn="just"/>
            <a:endParaRPr lang="pl-PL" sz="1800" dirty="0"/>
          </a:p>
          <a:p>
            <a:pPr algn="just"/>
            <a:r>
              <a:rPr lang="pl-PL" sz="1800" b="1" dirty="0"/>
              <a:t>Rozmiar</a:t>
            </a:r>
            <a:r>
              <a:rPr lang="pl-PL" sz="1800" dirty="0"/>
              <a:t>: Od 1.6 GB do 16 GB</a:t>
            </a:r>
          </a:p>
          <a:p>
            <a:pPr algn="just"/>
            <a:r>
              <a:rPr lang="pl-PL" sz="1800" b="1" dirty="0"/>
              <a:t>Kontekst</a:t>
            </a:r>
            <a:r>
              <a:rPr lang="pl-PL" sz="1800" dirty="0"/>
              <a:t>: 8 tysięcy</a:t>
            </a:r>
          </a:p>
          <a:p>
            <a:pPr algn="just"/>
            <a:r>
              <a:rPr lang="pl-PL" sz="1800" b="1" dirty="0"/>
              <a:t>Licencja</a:t>
            </a:r>
            <a:r>
              <a:rPr lang="pl-PL" sz="1800" dirty="0"/>
              <a:t>: własna Google Gemma License.</a:t>
            </a:r>
          </a:p>
          <a:p>
            <a:pPr algn="just"/>
            <a:endParaRPr lang="pl-PL" sz="1800" dirty="0"/>
          </a:p>
          <a:p>
            <a:pPr algn="just"/>
            <a:r>
              <a:rPr lang="pl-PL" sz="1800" dirty="0"/>
              <a:t>Pozwala: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używać modelu komercyjnie,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hostować go samodzielnie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integrować w aplikacjach, systemach, </a:t>
            </a:r>
            <a:r>
              <a:rPr lang="pl-PL" sz="1800" dirty="0" err="1"/>
              <a:t>pipeline’ach</a:t>
            </a:r>
            <a:r>
              <a:rPr lang="pl-PL" sz="1800" dirty="0"/>
              <a:t> AI,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modyfikować model.</a:t>
            </a:r>
          </a:p>
          <a:p>
            <a:pPr algn="just"/>
            <a:endParaRPr lang="pl-PL" sz="1800" dirty="0"/>
          </a:p>
          <a:p>
            <a:pPr algn="just"/>
            <a:r>
              <a:rPr lang="pl-PL" sz="1800" dirty="0"/>
              <a:t>Ogranicza: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użycie do działań niezgodnych z prawem,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użycie do generowania treści szkodliwych (standardowe klauzule </a:t>
            </a:r>
            <a:r>
              <a:rPr lang="pl-PL" sz="1800" dirty="0" err="1"/>
              <a:t>safety</a:t>
            </a:r>
            <a:r>
              <a:rPr lang="pl-PL" sz="1800" dirty="0"/>
              <a:t>),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trenowanie konkurencyjnych dużych modeli bazowych na wagach Gemma,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usuwanie informacji o licencji / autorstwie.</a:t>
            </a:r>
          </a:p>
          <a:p>
            <a:pPr algn="just"/>
            <a:endParaRPr lang="pl-PL" sz="1800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DDC0C403-3DE1-4BB4-6FE2-5617214DDA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35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14783642-5B42-F390-2246-F4387262C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" y="412304"/>
            <a:ext cx="4566330" cy="720080"/>
          </a:xfrm>
        </p:spPr>
        <p:txBody>
          <a:bodyPr/>
          <a:lstStyle/>
          <a:p>
            <a:r>
              <a:rPr lang="pl-PL" dirty="0"/>
              <a:t>Propozycja MODELI </a:t>
            </a:r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12AB98E1-E0CF-A4B6-EF9E-65F4A2D9269C}"/>
              </a:ext>
            </a:extLst>
          </p:cNvPr>
          <p:cNvCxnSpPr>
            <a:cxnSpLocks/>
          </p:cNvCxnSpPr>
          <p:nvPr/>
        </p:nvCxnSpPr>
        <p:spPr>
          <a:xfrm flipH="1">
            <a:off x="0" y="700336"/>
            <a:ext cx="6561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ytuł 3">
            <a:extLst>
              <a:ext uri="{FF2B5EF4-FFF2-40B4-BE49-F238E27FC236}">
                <a16:creationId xmlns:a16="http://schemas.microsoft.com/office/drawing/2014/main" id="{3995026B-B1B1-E6B2-61DD-270D39374664}"/>
              </a:ext>
            </a:extLst>
          </p:cNvPr>
          <p:cNvSpPr txBox="1">
            <a:spLocks/>
          </p:cNvSpPr>
          <p:nvPr/>
        </p:nvSpPr>
        <p:spPr>
          <a:xfrm>
            <a:off x="11713349" y="907334"/>
            <a:ext cx="4767441" cy="650760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wrap="square" lIns="0" tIns="0" rIns="0" bIns="0" anchor="ctr">
            <a:noAutofit/>
          </a:bodyPr>
          <a:lstStyle>
            <a:lvl1pPr eaLnBrk="1" hangingPunct="1">
              <a:defRPr sz="3600" b="1">
                <a:latin typeface="Good Headline Pro"/>
                <a:ea typeface="+mj-ea"/>
                <a:cs typeface="+mj-cs"/>
              </a:defRPr>
            </a:lvl1pPr>
          </a:lstStyle>
          <a:p>
            <a:pPr algn="ctr"/>
            <a:r>
              <a:rPr lang="pl-PL" kern="0" dirty="0">
                <a:solidFill>
                  <a:sysClr val="windowText" lastClr="000000"/>
                </a:solidFill>
              </a:rPr>
              <a:t>Gemma2</a:t>
            </a:r>
          </a:p>
        </p:txBody>
      </p:sp>
      <p:sp>
        <p:nvSpPr>
          <p:cNvPr id="7" name="Symbol zastępczy tekstu 1">
            <a:extLst>
              <a:ext uri="{FF2B5EF4-FFF2-40B4-BE49-F238E27FC236}">
                <a16:creationId xmlns:a16="http://schemas.microsoft.com/office/drawing/2014/main" id="{17B35257-A65C-E923-57C6-1BACCE04A7E0}"/>
              </a:ext>
            </a:extLst>
          </p:cNvPr>
          <p:cNvSpPr txBox="1">
            <a:spLocks/>
          </p:cNvSpPr>
          <p:nvPr/>
        </p:nvSpPr>
        <p:spPr>
          <a:xfrm>
            <a:off x="867410" y="1054083"/>
            <a:ext cx="6582554" cy="69128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pl-PL" sz="3600" kern="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Modele LLM</a:t>
            </a:r>
          </a:p>
        </p:txBody>
      </p:sp>
      <p:sp>
        <p:nvSpPr>
          <p:cNvPr id="9" name="Symbol zastępczy tekstu 1">
            <a:extLst>
              <a:ext uri="{FF2B5EF4-FFF2-40B4-BE49-F238E27FC236}">
                <a16:creationId xmlns:a16="http://schemas.microsoft.com/office/drawing/2014/main" id="{CA573B7A-D01B-C617-A092-3CBC2570670D}"/>
              </a:ext>
            </a:extLst>
          </p:cNvPr>
          <p:cNvSpPr txBox="1">
            <a:spLocks/>
          </p:cNvSpPr>
          <p:nvPr/>
        </p:nvSpPr>
        <p:spPr>
          <a:xfrm>
            <a:off x="13786668" y="8400666"/>
            <a:ext cx="3103037" cy="47613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1400" kern="0" dirty="0">
                <a:solidFill>
                  <a:sysClr val="windowText" lastClr="000000"/>
                </a:solidFill>
                <a:hlinkClick r:id="rId2"/>
              </a:rPr>
              <a:t>https://ollama.com/library/gemma2</a:t>
            </a:r>
            <a:endParaRPr lang="pl-PL" sz="1400" kern="0" dirty="0">
              <a:solidFill>
                <a:sysClr val="windowText" lastClr="000000"/>
              </a:solidFill>
            </a:endParaRPr>
          </a:p>
        </p:txBody>
      </p:sp>
      <p:sp>
        <p:nvSpPr>
          <p:cNvPr id="8" name="Symbol zastępczy tekstu 1">
            <a:extLst>
              <a:ext uri="{FF2B5EF4-FFF2-40B4-BE49-F238E27FC236}">
                <a16:creationId xmlns:a16="http://schemas.microsoft.com/office/drawing/2014/main" id="{0B52C51C-5170-772A-69B1-89F36DEB3F4E}"/>
              </a:ext>
            </a:extLst>
          </p:cNvPr>
          <p:cNvSpPr txBox="1">
            <a:spLocks/>
          </p:cNvSpPr>
          <p:nvPr/>
        </p:nvSpPr>
        <p:spPr>
          <a:xfrm>
            <a:off x="8703071" y="2144793"/>
            <a:ext cx="6991469" cy="726651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1800" b="1" dirty="0"/>
              <a:t>Tworzenie treści i komunikacja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sz="1800" dirty="0"/>
              <a:t>Generowanie tekstu: Modele te można wykorzystać do generowania kreatywnych formatów tekstu takie jak wiersze, scenariusze, kod, kopie marketingowe i wersje robocze e-maili.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sz="1800" dirty="0" err="1"/>
              <a:t>Chatboty</a:t>
            </a:r>
            <a:r>
              <a:rPr lang="pl-PL" sz="1800" dirty="0"/>
              <a:t> i konwersacyjna sztuczna inteligencja: Zasilanie interfejsów konwersacyjnych dla klienta serwis, wirtualni asystenci, czy aplikacje interaktywne.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sz="1800" dirty="0"/>
              <a:t>Podsumowanie tekstu: Generuj zwięzłe streszczenia korpusu tekstowego, badania papiery, czyli raporty.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l-PL" sz="1800" dirty="0"/>
          </a:p>
          <a:p>
            <a:pPr algn="just"/>
            <a:r>
              <a:rPr lang="pl-PL" sz="1800" b="1" dirty="0"/>
              <a:t>Badania i edukacja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sz="1800" dirty="0"/>
              <a:t>Badania nad przetwarzaniem języka naturalnego (NLP): Modele te mogą służyć jako: fundacja dla badaczy do eksperymentowania z technikami NLP, rozwijać algorytmy i przyczyniają się do rozwoju tej dziedziny.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sz="1800" dirty="0"/>
              <a:t>Narzędzia do nauki języków: Wspieraj interaktywne doświadczenia związane z nauką języków, pomoc w korekcie gramatyki lub zapewnienie praktyki pisania.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sz="1800" dirty="0"/>
              <a:t>Eksploracja wiedzy: pomaga badaczom w badaniu dużych zbiorów tekstu generując podsumowania lub odpowiadając na pytania dotyczące konkretnych tematów.</a:t>
            </a:r>
          </a:p>
          <a:p>
            <a:pPr algn="just"/>
            <a:endParaRPr lang="pl-PL" sz="18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844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84ED8-0813-7F36-801E-849C8BD36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B8FD962C-47B5-F3CB-502B-1B12FB4992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4198" y="3100526"/>
            <a:ext cx="6415405" cy="5046853"/>
          </a:xfrm>
        </p:spPr>
        <p:txBody>
          <a:bodyPr/>
          <a:lstStyle/>
          <a:p>
            <a:pPr algn="just"/>
            <a:r>
              <a:rPr lang="pl-PL" sz="1800" b="1" dirty="0"/>
              <a:t>Rozmiar</a:t>
            </a:r>
            <a:r>
              <a:rPr lang="pl-PL" sz="1800" dirty="0"/>
              <a:t>: 274 MB,</a:t>
            </a:r>
          </a:p>
          <a:p>
            <a:pPr algn="just"/>
            <a:r>
              <a:rPr lang="pl-PL" sz="1800" b="1" dirty="0"/>
              <a:t>Kontekst</a:t>
            </a:r>
            <a:r>
              <a:rPr lang="pl-PL" sz="1800" dirty="0"/>
              <a:t>: 2 tysiące</a:t>
            </a:r>
          </a:p>
          <a:p>
            <a:pPr algn="just"/>
            <a:r>
              <a:rPr lang="pl-PL" sz="1800" b="1" dirty="0"/>
              <a:t>Licencja</a:t>
            </a:r>
            <a:r>
              <a:rPr lang="pl-PL" sz="1800" dirty="0"/>
              <a:t>: Licencja Apache 2.0</a:t>
            </a:r>
          </a:p>
          <a:p>
            <a:pPr algn="just"/>
            <a:endParaRPr lang="pl-PL" sz="1800" dirty="0"/>
          </a:p>
          <a:p>
            <a:pPr algn="just"/>
            <a:endParaRPr lang="pl-PL" sz="1800" dirty="0"/>
          </a:p>
          <a:p>
            <a:pPr algn="just"/>
            <a:r>
              <a:rPr lang="pl-PL" sz="1800" dirty="0"/>
              <a:t>Model tekstowy open-</a:t>
            </a:r>
            <a:r>
              <a:rPr lang="pl-PL" sz="1800" dirty="0" err="1"/>
              <a:t>source</a:t>
            </a:r>
            <a:r>
              <a:rPr lang="pl-PL" sz="1800" dirty="0"/>
              <a:t> zaprojektowany do klasycznych zadań semantycznych (wyszukiwanie, klasteryzacja, podobieństwo) na tekście.</a:t>
            </a:r>
          </a:p>
          <a:p>
            <a:pPr algn="just"/>
            <a:endParaRPr lang="pl-PL" sz="1800" dirty="0"/>
          </a:p>
          <a:p>
            <a:pPr algn="just"/>
            <a:r>
              <a:rPr lang="pl-PL" sz="1800" dirty="0"/>
              <a:t>Bardzo popularny i lekki, działa dobrze do ogólnego RAG, wyszukiwania semantycznego, klasyfikacji i clusteringu.</a:t>
            </a:r>
          </a:p>
          <a:p>
            <a:pPr algn="just"/>
            <a:endParaRPr lang="pl-PL" sz="1800" dirty="0"/>
          </a:p>
          <a:p>
            <a:pPr algn="just"/>
            <a:r>
              <a:rPr lang="pl-PL" sz="1800" dirty="0"/>
              <a:t>Ma około 137M parametrów.</a:t>
            </a:r>
          </a:p>
          <a:p>
            <a:pPr algn="just"/>
            <a:endParaRPr lang="pl-PL" sz="1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Niska pamięć i elastyczne rozmiary wektorów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Popularny w wielu aplikacjach RAG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Łatwy do uruchomienia lokalnie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Open-</a:t>
            </a:r>
            <a:r>
              <a:rPr lang="pl-PL" sz="1800" dirty="0" err="1"/>
              <a:t>source</a:t>
            </a:r>
            <a:r>
              <a:rPr lang="pl-PL" sz="1800" dirty="0"/>
              <a:t> i dobrze udokumentowany</a:t>
            </a:r>
          </a:p>
          <a:p>
            <a:pPr algn="just"/>
            <a:endParaRPr lang="pl-PL" sz="1800" dirty="0"/>
          </a:p>
          <a:p>
            <a:pPr algn="just"/>
            <a:endParaRPr lang="pl-PL" sz="1800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2B17B78A-9D5F-B4F2-D091-4BD3B87472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 dirty="0" err="1"/>
              <a:t>Page</a:t>
            </a:r>
            <a:r>
              <a:rPr lang="pl-PL" dirty="0"/>
              <a:t>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36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5B12E83F-9D80-A93E-BFEB-D58F704EB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" y="412304"/>
            <a:ext cx="4566330" cy="720080"/>
          </a:xfrm>
        </p:spPr>
        <p:txBody>
          <a:bodyPr/>
          <a:lstStyle/>
          <a:p>
            <a:r>
              <a:rPr lang="pl-PL" dirty="0"/>
              <a:t>Propozycja MODELI </a:t>
            </a:r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6DF7FEAB-84D2-4FF5-5E4E-9F1618B1304B}"/>
              </a:ext>
            </a:extLst>
          </p:cNvPr>
          <p:cNvCxnSpPr>
            <a:cxnSpLocks/>
          </p:cNvCxnSpPr>
          <p:nvPr/>
        </p:nvCxnSpPr>
        <p:spPr>
          <a:xfrm flipH="1">
            <a:off x="0" y="700336"/>
            <a:ext cx="6561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ytuł 3">
            <a:extLst>
              <a:ext uri="{FF2B5EF4-FFF2-40B4-BE49-F238E27FC236}">
                <a16:creationId xmlns:a16="http://schemas.microsoft.com/office/drawing/2014/main" id="{99FED98E-0089-3BA7-919B-570A2EDBDD0A}"/>
              </a:ext>
            </a:extLst>
          </p:cNvPr>
          <p:cNvSpPr txBox="1">
            <a:spLocks/>
          </p:cNvSpPr>
          <p:nvPr/>
        </p:nvSpPr>
        <p:spPr>
          <a:xfrm>
            <a:off x="10186268" y="2061764"/>
            <a:ext cx="5624080" cy="650760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wrap="square" lIns="0" tIns="0" rIns="0" bIns="0" anchor="ctr">
            <a:noAutofit/>
          </a:bodyPr>
          <a:lstStyle>
            <a:lvl1pPr eaLnBrk="1" hangingPunct="1">
              <a:defRPr sz="3600" b="1">
                <a:latin typeface="Good Headline Pro"/>
                <a:ea typeface="+mj-ea"/>
                <a:cs typeface="+mj-cs"/>
              </a:defRPr>
            </a:lvl1pPr>
          </a:lstStyle>
          <a:p>
            <a:pPr algn="ctr"/>
            <a:r>
              <a:rPr lang="pl-PL" kern="0" dirty="0">
                <a:solidFill>
                  <a:sysClr val="windowText" lastClr="000000"/>
                </a:solidFill>
              </a:rPr>
              <a:t>Nomic-embed-text-v2-moe</a:t>
            </a:r>
          </a:p>
        </p:txBody>
      </p:sp>
      <p:sp>
        <p:nvSpPr>
          <p:cNvPr id="7" name="Symbol zastępczy tekstu 1">
            <a:extLst>
              <a:ext uri="{FF2B5EF4-FFF2-40B4-BE49-F238E27FC236}">
                <a16:creationId xmlns:a16="http://schemas.microsoft.com/office/drawing/2014/main" id="{D4686609-003C-D29E-B60E-E01634095E03}"/>
              </a:ext>
            </a:extLst>
          </p:cNvPr>
          <p:cNvSpPr txBox="1">
            <a:spLocks/>
          </p:cNvSpPr>
          <p:nvPr/>
        </p:nvSpPr>
        <p:spPr>
          <a:xfrm>
            <a:off x="867410" y="1054083"/>
            <a:ext cx="6582554" cy="69128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pl-PL" sz="3600" kern="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Modele do EMBEDDINGU</a:t>
            </a:r>
          </a:p>
        </p:txBody>
      </p:sp>
      <p:sp>
        <p:nvSpPr>
          <p:cNvPr id="9" name="Symbol zastępczy tekstu 1">
            <a:extLst>
              <a:ext uri="{FF2B5EF4-FFF2-40B4-BE49-F238E27FC236}">
                <a16:creationId xmlns:a16="http://schemas.microsoft.com/office/drawing/2014/main" id="{FB20B5DC-D668-230E-4654-9D1C28CC24B5}"/>
              </a:ext>
            </a:extLst>
          </p:cNvPr>
          <p:cNvSpPr txBox="1">
            <a:spLocks/>
          </p:cNvSpPr>
          <p:nvPr/>
        </p:nvSpPr>
        <p:spPr>
          <a:xfrm>
            <a:off x="9754220" y="8535381"/>
            <a:ext cx="6199381" cy="65076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1400" kern="0" dirty="0">
                <a:solidFill>
                  <a:sysClr val="windowText" lastClr="000000"/>
                </a:solidFill>
                <a:hlinkClick r:id="rId2"/>
              </a:rPr>
              <a:t>https://ollama.com/library/nomic-embed-text-v2-moe</a:t>
            </a:r>
            <a:endParaRPr lang="pl-PL" sz="1400" kern="0" dirty="0">
              <a:solidFill>
                <a:sysClr val="windowText" lastClr="000000"/>
              </a:solidFill>
            </a:endParaRPr>
          </a:p>
        </p:txBody>
      </p:sp>
      <p:sp>
        <p:nvSpPr>
          <p:cNvPr id="8" name="Tytuł 3">
            <a:extLst>
              <a:ext uri="{FF2B5EF4-FFF2-40B4-BE49-F238E27FC236}">
                <a16:creationId xmlns:a16="http://schemas.microsoft.com/office/drawing/2014/main" id="{A6D4F7BA-A211-E7B8-FDFE-C0FBE1ACF24B}"/>
              </a:ext>
            </a:extLst>
          </p:cNvPr>
          <p:cNvSpPr txBox="1">
            <a:spLocks/>
          </p:cNvSpPr>
          <p:nvPr/>
        </p:nvSpPr>
        <p:spPr>
          <a:xfrm>
            <a:off x="1269880" y="2061764"/>
            <a:ext cx="5110877" cy="650760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wrap="square" lIns="0" tIns="0" rIns="0" bIns="0" anchor="ctr">
            <a:noAutofit/>
          </a:bodyPr>
          <a:lstStyle>
            <a:lvl1pPr eaLnBrk="1" hangingPunct="1">
              <a:defRPr sz="3600" b="1">
                <a:latin typeface="Good Headline Pro"/>
                <a:ea typeface="+mj-ea"/>
                <a:cs typeface="+mj-cs"/>
              </a:defRPr>
            </a:lvl1pPr>
          </a:lstStyle>
          <a:p>
            <a:pPr algn="ctr"/>
            <a:r>
              <a:rPr lang="pl-PL" kern="0" dirty="0">
                <a:solidFill>
                  <a:sysClr val="windowText" lastClr="000000"/>
                </a:solidFill>
              </a:rPr>
              <a:t>Nomic-embed-text-v1.5</a:t>
            </a:r>
          </a:p>
        </p:txBody>
      </p:sp>
      <p:sp>
        <p:nvSpPr>
          <p:cNvPr id="10" name="Symbol zastępczy tekstu 1">
            <a:extLst>
              <a:ext uri="{FF2B5EF4-FFF2-40B4-BE49-F238E27FC236}">
                <a16:creationId xmlns:a16="http://schemas.microsoft.com/office/drawing/2014/main" id="{33C134E4-27B0-B9C8-1DCF-1EE1915D796B}"/>
              </a:ext>
            </a:extLst>
          </p:cNvPr>
          <p:cNvSpPr txBox="1">
            <a:spLocks/>
          </p:cNvSpPr>
          <p:nvPr/>
        </p:nvSpPr>
        <p:spPr>
          <a:xfrm>
            <a:off x="9754220" y="3100526"/>
            <a:ext cx="6415405" cy="504685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1800" b="1" kern="0" dirty="0">
                <a:solidFill>
                  <a:sysClr val="windowText" lastClr="000000"/>
                </a:solidFill>
              </a:rPr>
              <a:t>Rozmiar</a:t>
            </a:r>
            <a:r>
              <a:rPr lang="pl-PL" sz="1800" kern="0" dirty="0">
                <a:solidFill>
                  <a:sysClr val="windowText" lastClr="000000"/>
                </a:solidFill>
              </a:rPr>
              <a:t>: 958 MB,</a:t>
            </a:r>
          </a:p>
          <a:p>
            <a:pPr algn="just"/>
            <a:r>
              <a:rPr lang="pl-PL" sz="1800" b="1" kern="0" dirty="0">
                <a:solidFill>
                  <a:sysClr val="windowText" lastClr="000000"/>
                </a:solidFill>
              </a:rPr>
              <a:t>Kontekst</a:t>
            </a:r>
            <a:r>
              <a:rPr lang="pl-PL" sz="1800" kern="0" dirty="0">
                <a:solidFill>
                  <a:sysClr val="windowText" lastClr="000000"/>
                </a:solidFill>
              </a:rPr>
              <a:t>: 512</a:t>
            </a:r>
          </a:p>
          <a:p>
            <a:pPr algn="just"/>
            <a:r>
              <a:rPr lang="pl-PL" sz="1800" b="1" kern="0" dirty="0">
                <a:solidFill>
                  <a:sysClr val="windowText" lastClr="000000"/>
                </a:solidFill>
              </a:rPr>
              <a:t>Licencja</a:t>
            </a:r>
            <a:r>
              <a:rPr lang="pl-PL" sz="1800" kern="0" dirty="0">
                <a:solidFill>
                  <a:sysClr val="windowText" lastClr="000000"/>
                </a:solidFill>
              </a:rPr>
              <a:t>: Licencja Apache 2.0</a:t>
            </a:r>
          </a:p>
          <a:p>
            <a:pPr algn="just"/>
            <a:endParaRPr lang="pl-PL" sz="1800" kern="0" dirty="0">
              <a:solidFill>
                <a:sysClr val="windowText" lastClr="000000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800" dirty="0"/>
              <a:t>Nowszy model </a:t>
            </a:r>
            <a:r>
              <a:rPr lang="pl-PL" altLang="pl-PL" sz="1800" dirty="0" err="1"/>
              <a:t>embeddingowy</a:t>
            </a:r>
            <a:r>
              <a:rPr lang="pl-PL" altLang="pl-PL" sz="1800" dirty="0"/>
              <a:t> z architekturą </a:t>
            </a:r>
            <a:r>
              <a:rPr lang="pl-PL" altLang="pl-PL" sz="1800" dirty="0" err="1"/>
              <a:t>Mixture</a:t>
            </a:r>
            <a:r>
              <a:rPr lang="pl-PL" altLang="pl-PL" sz="1800" dirty="0"/>
              <a:t> of </a:t>
            </a:r>
            <a:r>
              <a:rPr lang="pl-PL" altLang="pl-PL" sz="1800" dirty="0" err="1"/>
              <a:t>Experts</a:t>
            </a:r>
            <a:r>
              <a:rPr lang="pl-PL" altLang="pl-PL" sz="1800" dirty="0"/>
              <a:t> (</a:t>
            </a:r>
            <a:r>
              <a:rPr lang="pl-PL" altLang="pl-PL" sz="1800" dirty="0" err="1"/>
              <a:t>MoE</a:t>
            </a:r>
            <a:r>
              <a:rPr lang="pl-PL" altLang="pl-PL" sz="1800" dirty="0"/>
              <a:t>) - model ma kilka “ekspertów”, które są wybierane dynamicznie by lepiej przetwarzać różnorodną semantykę. Trenowany na danych z wielu języków (ok. 100+) i dobrze sprawdza się w zadaniach wielojęzycznych.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sz="1800" kern="0" dirty="0">
              <a:solidFill>
                <a:sysClr val="windowText" lastClr="000000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sz="1800" kern="0" dirty="0">
              <a:solidFill>
                <a:sysClr val="windowText" lastClr="0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Lepsze wyniki w zadaniach </a:t>
            </a:r>
            <a:r>
              <a:rPr lang="pl-PL" sz="1800" dirty="0" err="1"/>
              <a:t>multilingual</a:t>
            </a:r>
            <a:r>
              <a:rPr lang="pl-PL" sz="1800" dirty="0"/>
              <a:t> i trudniejszych semantycznie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Architektura </a:t>
            </a:r>
            <a:r>
              <a:rPr lang="pl-PL" sz="1800" dirty="0" err="1"/>
              <a:t>MoE</a:t>
            </a:r>
            <a:r>
              <a:rPr lang="pl-PL" sz="1800" dirty="0"/>
              <a:t> może być bardziej efektywna przy dużych zbiorach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kern="0" dirty="0">
                <a:solidFill>
                  <a:sysClr val="windowText" lastClr="000000"/>
                </a:solidFill>
              </a:rPr>
              <a:t>Można używać lokalnie</a:t>
            </a:r>
          </a:p>
          <a:p>
            <a:pPr algn="just"/>
            <a:endParaRPr lang="pl-PL" sz="1800" kern="0" dirty="0">
              <a:solidFill>
                <a:sysClr val="windowText" lastClr="000000"/>
              </a:solidFill>
            </a:endParaRPr>
          </a:p>
          <a:p>
            <a:pPr algn="just"/>
            <a:endParaRPr lang="pl-PL" sz="1800" kern="0" dirty="0">
              <a:solidFill>
                <a:sysClr val="windowText" lastClr="000000"/>
              </a:solidFill>
            </a:endParaRPr>
          </a:p>
        </p:txBody>
      </p:sp>
      <p:sp>
        <p:nvSpPr>
          <p:cNvPr id="14" name="Symbol zastępczy tekstu 1">
            <a:extLst>
              <a:ext uri="{FF2B5EF4-FFF2-40B4-BE49-F238E27FC236}">
                <a16:creationId xmlns:a16="http://schemas.microsoft.com/office/drawing/2014/main" id="{1D5B9738-EB56-6DBE-375C-4903AD4AF556}"/>
              </a:ext>
            </a:extLst>
          </p:cNvPr>
          <p:cNvSpPr txBox="1">
            <a:spLocks/>
          </p:cNvSpPr>
          <p:nvPr/>
        </p:nvSpPr>
        <p:spPr>
          <a:xfrm>
            <a:off x="1004198" y="8535381"/>
            <a:ext cx="6199381" cy="65076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1400" kern="0" dirty="0">
                <a:solidFill>
                  <a:sysClr val="windowText" lastClr="000000"/>
                </a:solidFill>
                <a:hlinkClick r:id="rId3"/>
              </a:rPr>
              <a:t>https://ollama.com/library/nomic-embed-text</a:t>
            </a:r>
            <a:endParaRPr lang="pl-PL" sz="14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803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4174F-3038-4556-B516-9B6B0BCD2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BFA2ABB4-7734-1967-6DFD-292622A01D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37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29C76CDF-A0CD-BE78-8FC2-95AD873C3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" y="412304"/>
            <a:ext cx="4566330" cy="720080"/>
          </a:xfrm>
        </p:spPr>
        <p:txBody>
          <a:bodyPr/>
          <a:lstStyle/>
          <a:p>
            <a:r>
              <a:rPr lang="pl-PL" dirty="0"/>
              <a:t>Propozycja MODELI </a:t>
            </a:r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D26E06ED-93FD-FE1B-B3ED-7CD893EB4530}"/>
              </a:ext>
            </a:extLst>
          </p:cNvPr>
          <p:cNvCxnSpPr>
            <a:cxnSpLocks/>
          </p:cNvCxnSpPr>
          <p:nvPr/>
        </p:nvCxnSpPr>
        <p:spPr>
          <a:xfrm flipH="1">
            <a:off x="0" y="700336"/>
            <a:ext cx="6561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ytuł 3">
            <a:extLst>
              <a:ext uri="{FF2B5EF4-FFF2-40B4-BE49-F238E27FC236}">
                <a16:creationId xmlns:a16="http://schemas.microsoft.com/office/drawing/2014/main" id="{5BF181EA-4843-A50D-A8F2-90172A77E4BD}"/>
              </a:ext>
            </a:extLst>
          </p:cNvPr>
          <p:cNvSpPr txBox="1">
            <a:spLocks/>
          </p:cNvSpPr>
          <p:nvPr/>
        </p:nvSpPr>
        <p:spPr>
          <a:xfrm>
            <a:off x="11713349" y="1114866"/>
            <a:ext cx="4767441" cy="650760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wrap="square" lIns="0" tIns="0" rIns="0" bIns="0" anchor="ctr">
            <a:noAutofit/>
          </a:bodyPr>
          <a:lstStyle>
            <a:lvl1pPr eaLnBrk="1" hangingPunct="1">
              <a:defRPr sz="3600" b="1">
                <a:latin typeface="Good Headline Pro"/>
                <a:ea typeface="+mj-ea"/>
                <a:cs typeface="+mj-cs"/>
              </a:defRPr>
            </a:lvl1pPr>
          </a:lstStyle>
          <a:p>
            <a:pPr algn="ctr"/>
            <a:r>
              <a:rPr lang="pl-PL" kern="0" dirty="0" err="1">
                <a:solidFill>
                  <a:sysClr val="windowText" lastClr="000000"/>
                </a:solidFill>
              </a:rPr>
              <a:t>EmbeddingGemma</a:t>
            </a:r>
            <a:endParaRPr lang="pl-PL" kern="0" dirty="0">
              <a:solidFill>
                <a:sysClr val="windowText" lastClr="000000"/>
              </a:solidFill>
            </a:endParaRPr>
          </a:p>
        </p:txBody>
      </p:sp>
      <p:sp>
        <p:nvSpPr>
          <p:cNvPr id="7" name="Symbol zastępczy tekstu 1">
            <a:extLst>
              <a:ext uri="{FF2B5EF4-FFF2-40B4-BE49-F238E27FC236}">
                <a16:creationId xmlns:a16="http://schemas.microsoft.com/office/drawing/2014/main" id="{BD443156-FD9D-BCBD-8D10-2201B8C2D353}"/>
              </a:ext>
            </a:extLst>
          </p:cNvPr>
          <p:cNvSpPr txBox="1">
            <a:spLocks/>
          </p:cNvSpPr>
          <p:nvPr/>
        </p:nvSpPr>
        <p:spPr>
          <a:xfrm>
            <a:off x="867410" y="1054083"/>
            <a:ext cx="6582554" cy="69128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pl-PL" sz="3600" kern="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Modele do EMBEDDINGU</a:t>
            </a:r>
          </a:p>
        </p:txBody>
      </p:sp>
      <p:sp>
        <p:nvSpPr>
          <p:cNvPr id="9" name="Symbol zastępczy tekstu 1">
            <a:extLst>
              <a:ext uri="{FF2B5EF4-FFF2-40B4-BE49-F238E27FC236}">
                <a16:creationId xmlns:a16="http://schemas.microsoft.com/office/drawing/2014/main" id="{70E0E40C-243F-E5AA-F70A-3F075B405BBD}"/>
              </a:ext>
            </a:extLst>
          </p:cNvPr>
          <p:cNvSpPr txBox="1">
            <a:spLocks/>
          </p:cNvSpPr>
          <p:nvPr/>
        </p:nvSpPr>
        <p:spPr>
          <a:xfrm>
            <a:off x="12202492" y="8400666"/>
            <a:ext cx="4687213" cy="50858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1400" kern="0" dirty="0">
                <a:solidFill>
                  <a:sysClr val="windowText" lastClr="000000"/>
                </a:solidFill>
                <a:hlinkClick r:id="rId2"/>
              </a:rPr>
              <a:t>https://ollama.com/library/embeddinggemma</a:t>
            </a:r>
            <a:endParaRPr lang="pl-PL" sz="1400" kern="0" dirty="0">
              <a:solidFill>
                <a:sysClr val="windowText" lastClr="000000"/>
              </a:solidFill>
            </a:endParaRPr>
          </a:p>
          <a:p>
            <a:pPr algn="just"/>
            <a:endParaRPr lang="pl-PL" sz="1400" kern="0" dirty="0">
              <a:solidFill>
                <a:sysClr val="windowText" lastClr="000000"/>
              </a:solidFill>
            </a:endParaRPr>
          </a:p>
          <a:p>
            <a:pPr algn="just"/>
            <a:r>
              <a:rPr lang="pl-PL" sz="1400" kern="0" dirty="0">
                <a:solidFill>
                  <a:sysClr val="windowText" lastClr="000000"/>
                </a:solidFill>
                <a:hlinkClick r:id="rId3"/>
              </a:rPr>
              <a:t>https://huggingface.co/google/embeddinggemma-300m</a:t>
            </a:r>
            <a:endParaRPr lang="pl-PL" sz="1400" kern="0" dirty="0">
              <a:solidFill>
                <a:sysClr val="windowText" lastClr="000000"/>
              </a:solidFill>
            </a:endParaRPr>
          </a:p>
        </p:txBody>
      </p:sp>
      <p:sp>
        <p:nvSpPr>
          <p:cNvPr id="11" name="Symbol zastępczy tekstu 1">
            <a:extLst>
              <a:ext uri="{FF2B5EF4-FFF2-40B4-BE49-F238E27FC236}">
                <a16:creationId xmlns:a16="http://schemas.microsoft.com/office/drawing/2014/main" id="{C0424811-FBAB-6E4B-C283-AE9BE3671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410" y="2572544"/>
            <a:ext cx="6415405" cy="5688632"/>
          </a:xfrm>
        </p:spPr>
        <p:txBody>
          <a:bodyPr/>
          <a:lstStyle/>
          <a:p>
            <a:pPr algn="just"/>
            <a:r>
              <a:rPr lang="pl-PL" sz="1800" b="1" dirty="0"/>
              <a:t>Rozmiar</a:t>
            </a:r>
            <a:r>
              <a:rPr lang="pl-PL" sz="1800" dirty="0"/>
              <a:t>: 622MB,</a:t>
            </a:r>
          </a:p>
          <a:p>
            <a:pPr algn="just"/>
            <a:r>
              <a:rPr lang="pl-PL" sz="1800" b="1" dirty="0"/>
              <a:t>Kontekst</a:t>
            </a:r>
            <a:r>
              <a:rPr lang="pl-PL" sz="1800" dirty="0"/>
              <a:t>: 2 tysiące</a:t>
            </a:r>
          </a:p>
          <a:p>
            <a:pPr algn="just"/>
            <a:r>
              <a:rPr lang="pl-PL" sz="1800" b="1" dirty="0"/>
              <a:t>Licencja</a:t>
            </a:r>
            <a:r>
              <a:rPr lang="pl-PL" sz="1800" dirty="0"/>
              <a:t>: Własna licencja Gemma</a:t>
            </a:r>
          </a:p>
          <a:p>
            <a:pPr algn="just"/>
            <a:endParaRPr lang="pl-PL" sz="1800" dirty="0"/>
          </a:p>
          <a:p>
            <a:pPr algn="just"/>
            <a:endParaRPr lang="pl-PL" sz="1800" dirty="0"/>
          </a:p>
          <a:p>
            <a:pPr algn="just"/>
            <a:r>
              <a:rPr lang="pl-PL" sz="1800" dirty="0"/>
              <a:t>Pozwala: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używać modelu lokalnie lub na serwerze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generować </a:t>
            </a:r>
            <a:r>
              <a:rPr lang="pl-PL" sz="1800" dirty="0" err="1"/>
              <a:t>embeddingi</a:t>
            </a:r>
            <a:r>
              <a:rPr lang="pl-PL" sz="1800" dirty="0"/>
              <a:t>,</a:t>
            </a:r>
          </a:p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lang="pl-PL" altLang="pl-PL" sz="1800" dirty="0">
                <a:solidFill>
                  <a:schemeClr val="tx1"/>
                </a:solidFill>
              </a:rPr>
              <a:t>fine-</a:t>
            </a:r>
            <a:r>
              <a:rPr lang="pl-PL" altLang="pl-PL" sz="1800" dirty="0" err="1">
                <a:solidFill>
                  <a:schemeClr val="tx1"/>
                </a:solidFill>
              </a:rPr>
              <a:t>tunować</a:t>
            </a:r>
            <a:r>
              <a:rPr lang="pl-PL" altLang="pl-PL" sz="1800" dirty="0">
                <a:solidFill>
                  <a:schemeClr val="tx1"/>
                </a:solidFill>
              </a:rPr>
              <a:t> model</a:t>
            </a:r>
          </a:p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lang="pl-PL" altLang="pl-PL" sz="1800" dirty="0">
                <a:solidFill>
                  <a:schemeClr val="tx1"/>
                </a:solidFill>
              </a:rPr>
              <a:t>używać w projektach badawczych i komercyjnych</a:t>
            </a:r>
          </a:p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lang="pl-PL" altLang="pl-PL" sz="1800" dirty="0">
                <a:solidFill>
                  <a:schemeClr val="tx1"/>
                </a:solidFill>
              </a:rPr>
              <a:t>integrować w systemach RAG</a:t>
            </a:r>
          </a:p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lang="pl-PL" altLang="pl-PL" sz="1800" dirty="0">
                <a:solidFill>
                  <a:schemeClr val="tx1"/>
                </a:solidFill>
              </a:rPr>
              <a:t>wdrażać aplikacje oparte na wynikach modelu</a:t>
            </a:r>
            <a:endParaRPr lang="pl-PL" sz="1800" dirty="0"/>
          </a:p>
          <a:p>
            <a:pPr algn="just"/>
            <a:endParaRPr lang="pl-PL" sz="1800" dirty="0"/>
          </a:p>
          <a:p>
            <a:pPr algn="just"/>
            <a:r>
              <a:rPr lang="pl-PL" sz="1800" dirty="0"/>
              <a:t>Ogranicza: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użycie do działań niezgodnych z prawem,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użycie do generowania treści szkodliwych (standardowe klauzule </a:t>
            </a:r>
            <a:r>
              <a:rPr lang="pl-PL" sz="1800" dirty="0" err="1"/>
              <a:t>safety</a:t>
            </a:r>
            <a:r>
              <a:rPr lang="pl-PL" sz="1800" dirty="0"/>
              <a:t>),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trenowanie konkurencyjnych dużych modeli bazowych na wagach Gemma,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usuwanie informacji o licencji / autorstwie.</a:t>
            </a:r>
          </a:p>
          <a:p>
            <a:pPr algn="just"/>
            <a:endParaRPr lang="pl-PL" sz="1800" dirty="0"/>
          </a:p>
          <a:p>
            <a:pPr algn="just"/>
            <a:endParaRPr lang="pl-PL" sz="1800" dirty="0"/>
          </a:p>
        </p:txBody>
      </p:sp>
      <p:sp>
        <p:nvSpPr>
          <p:cNvPr id="14" name="Symbol zastępczy tekstu 1">
            <a:extLst>
              <a:ext uri="{FF2B5EF4-FFF2-40B4-BE49-F238E27FC236}">
                <a16:creationId xmlns:a16="http://schemas.microsoft.com/office/drawing/2014/main" id="{E836EA48-78F9-DA7B-3CE2-D65EC84378E3}"/>
              </a:ext>
            </a:extLst>
          </p:cNvPr>
          <p:cNvSpPr txBox="1">
            <a:spLocks/>
          </p:cNvSpPr>
          <p:nvPr/>
        </p:nvSpPr>
        <p:spPr>
          <a:xfrm>
            <a:off x="8674100" y="2500536"/>
            <a:ext cx="7783557" cy="583264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1800" kern="0" dirty="0" err="1">
                <a:solidFill>
                  <a:sysClr val="windowText" lastClr="000000"/>
                </a:solidFill>
              </a:rPr>
              <a:t>EmbeddingGemma</a:t>
            </a:r>
            <a:r>
              <a:rPr lang="pl-PL" sz="1800" kern="0" dirty="0">
                <a:solidFill>
                  <a:sysClr val="windowText" lastClr="000000"/>
                </a:solidFill>
              </a:rPr>
              <a:t> jest otwartym modelem </a:t>
            </a:r>
            <a:r>
              <a:rPr lang="pl-PL" sz="1800" kern="0" dirty="0" err="1">
                <a:solidFill>
                  <a:sysClr val="windowText" lastClr="000000"/>
                </a:solidFill>
              </a:rPr>
              <a:t>embeddingowym</a:t>
            </a:r>
            <a:r>
              <a:rPr lang="pl-PL" sz="1800" kern="0" dirty="0">
                <a:solidFill>
                  <a:sysClr val="windowText" lastClr="000000"/>
                </a:solidFill>
              </a:rPr>
              <a:t> opracowanym przez Google </a:t>
            </a:r>
            <a:r>
              <a:rPr lang="pl-PL" sz="1800" kern="0" dirty="0" err="1">
                <a:solidFill>
                  <a:sysClr val="windowText" lastClr="000000"/>
                </a:solidFill>
              </a:rPr>
              <a:t>DeepMind</a:t>
            </a:r>
            <a:r>
              <a:rPr lang="pl-PL" sz="1800" kern="0" dirty="0">
                <a:solidFill>
                  <a:sysClr val="windowText" lastClr="000000"/>
                </a:solidFill>
              </a:rPr>
              <a:t>, należącym do rodziny modeli Gemma. Zaprojektowany został z myślą o zadaniach związanych z reprezentacją semantyczną tekstu, takich jak wyszukiwanie semantyczne, grupowanie dokumentów, klasyfikacja oraz systemy typu </a:t>
            </a:r>
            <a:r>
              <a:rPr lang="pl-PL" sz="1800" kern="0" dirty="0" err="1">
                <a:solidFill>
                  <a:sysClr val="windowText" lastClr="000000"/>
                </a:solidFill>
              </a:rPr>
              <a:t>Retrieval-Augmented</a:t>
            </a:r>
            <a:r>
              <a:rPr lang="pl-PL" sz="1800" kern="0" dirty="0">
                <a:solidFill>
                  <a:sysClr val="windowText" lastClr="000000"/>
                </a:solidFill>
              </a:rPr>
              <a:t> </a:t>
            </a:r>
            <a:r>
              <a:rPr lang="pl-PL" sz="1800" kern="0" dirty="0" err="1">
                <a:solidFill>
                  <a:sysClr val="windowText" lastClr="000000"/>
                </a:solidFill>
              </a:rPr>
              <a:t>Generation</a:t>
            </a:r>
            <a:r>
              <a:rPr lang="pl-PL" sz="1800" kern="0" dirty="0">
                <a:solidFill>
                  <a:sysClr val="windowText" lastClr="000000"/>
                </a:solidFill>
              </a:rPr>
              <a:t> (RAG).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l-PL" sz="1800" kern="0" dirty="0">
              <a:solidFill>
                <a:sysClr val="windowText" lastClr="0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kern="0" dirty="0">
                <a:solidFill>
                  <a:sysClr val="windowText" lastClr="000000"/>
                </a:solidFill>
              </a:rPr>
              <a:t>Trenowany na 100+ językach, dobrze działa w kontekście wielojęzycznym.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kern="0" dirty="0">
                <a:solidFill>
                  <a:sysClr val="windowText" lastClr="000000"/>
                </a:solidFill>
              </a:rPr>
              <a:t>Optymalizowany dla wydajności i niskiej pamięci, co ułatwia </a:t>
            </a:r>
            <a:r>
              <a:rPr lang="pl-PL" sz="1800" kern="0" dirty="0" err="1">
                <a:solidFill>
                  <a:sysClr val="windowText" lastClr="000000"/>
                </a:solidFill>
              </a:rPr>
              <a:t>embeddingi</a:t>
            </a:r>
            <a:r>
              <a:rPr lang="pl-PL" sz="1800" kern="0" dirty="0">
                <a:solidFill>
                  <a:sysClr val="windowText" lastClr="000000"/>
                </a:solidFill>
              </a:rPr>
              <a:t> nawet na słabszym sprzęcie.</a:t>
            </a:r>
          </a:p>
          <a:p>
            <a:pPr algn="just"/>
            <a:endParaRPr lang="pl-PL" sz="1800" kern="0" dirty="0">
              <a:solidFill>
                <a:sysClr val="windowText" lastClr="000000"/>
              </a:solidFill>
            </a:endParaRPr>
          </a:p>
          <a:p>
            <a:pPr algn="just"/>
            <a:endParaRPr lang="pl-PL" sz="18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2694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3FCF2-25E0-24B0-887D-1D14CD39B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B7D0B974-2D86-0BFD-6CA9-5270AAEFBF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115" y="4300736"/>
            <a:ext cx="14745970" cy="2686227"/>
          </a:xfrm>
        </p:spPr>
        <p:txBody>
          <a:bodyPr/>
          <a:lstStyle/>
          <a:p>
            <a:pPr algn="ctr"/>
            <a:r>
              <a:rPr lang="pl-PL" sz="4400" dirty="0"/>
              <a:t>Dziękuję za uwagę</a:t>
            </a:r>
          </a:p>
        </p:txBody>
      </p:sp>
      <p:sp>
        <p:nvSpPr>
          <p:cNvPr id="5" name="Podtytuł 4">
            <a:extLst>
              <a:ext uri="{FF2B5EF4-FFF2-40B4-BE49-F238E27FC236}">
                <a16:creationId xmlns:a16="http://schemas.microsoft.com/office/drawing/2014/main" id="{7A6D1401-562E-C7B3-65EF-62F5362696AE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215800" y="8261176"/>
            <a:ext cx="14916600" cy="936104"/>
          </a:xfrm>
        </p:spPr>
        <p:txBody>
          <a:bodyPr/>
          <a:lstStyle/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lang="pl-PL" sz="2400" spc="-1" dirty="0">
                <a:solidFill>
                  <a:srgbClr val="000000"/>
                </a:solidFill>
                <a:latin typeface="Arial"/>
              </a:rPr>
              <a:t>D</a:t>
            </a:r>
            <a:r>
              <a:rPr lang="en-US" sz="2400" spc="-1" dirty="0" err="1">
                <a:solidFill>
                  <a:srgbClr val="000000"/>
                </a:solidFill>
                <a:latin typeface="Arial"/>
              </a:rPr>
              <a:t>epartment</a:t>
            </a:r>
            <a:r>
              <a:rPr lang="en-US" sz="2400" spc="-1" dirty="0">
                <a:solidFill>
                  <a:srgbClr val="000000"/>
                </a:solidFill>
                <a:latin typeface="Arial"/>
              </a:rPr>
              <a:t> of Biostatistics and Bioinformatics</a:t>
            </a:r>
            <a:endParaRPr lang="pl-PL" sz="2400" spc="-1" dirty="0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spcAft>
                <a:spcPts val="300"/>
              </a:spcAft>
            </a:pPr>
            <a:r>
              <a:rPr lang="pl-PL" sz="2400" spc="-1" dirty="0">
                <a:solidFill>
                  <a:srgbClr val="000000"/>
                </a:solidFill>
                <a:latin typeface="Arial"/>
              </a:rPr>
              <a:t>Dział Analiz </a:t>
            </a:r>
            <a:r>
              <a:rPr lang="pl-PL" sz="2400" spc="-1" dirty="0" err="1">
                <a:solidFill>
                  <a:srgbClr val="000000"/>
                </a:solidFill>
                <a:latin typeface="Arial"/>
              </a:rPr>
              <a:t>Bioinformatyczno-Biostatystycznych</a:t>
            </a:r>
            <a:r>
              <a:rPr lang="pl-PL" sz="2400" spc="-1" dirty="0">
                <a:solidFill>
                  <a:srgbClr val="000000"/>
                </a:solidFill>
                <a:latin typeface="Arial"/>
              </a:rPr>
              <a:t> </a:t>
            </a:r>
            <a:endParaRPr lang="pl-PL" sz="2400" spc="-1" dirty="0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spcAft>
                <a:spcPts val="300"/>
              </a:spcAft>
            </a:pPr>
            <a:endParaRPr lang="pl-PL" sz="2400" b="1" dirty="0"/>
          </a:p>
        </p:txBody>
      </p:sp>
    </p:spTree>
    <p:extLst>
      <p:ext uri="{BB962C8B-B14F-4D97-AF65-F5344CB8AC3E}">
        <p14:creationId xmlns:p14="http://schemas.microsoft.com/office/powerpoint/2010/main" val="1870966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0305FB4C-0B76-2E73-4BF7-703CD7D90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410" y="1331507"/>
            <a:ext cx="15613380" cy="2697877"/>
          </a:xfrm>
        </p:spPr>
        <p:txBody>
          <a:bodyPr/>
          <a:lstStyle/>
          <a:p>
            <a:pPr algn="just"/>
            <a:r>
              <a:rPr lang="pl-PL" dirty="0"/>
              <a:t>Firma stoi za </a:t>
            </a:r>
            <a:r>
              <a:rPr lang="pl-PL" dirty="0" err="1"/>
              <a:t>ChatGPT</a:t>
            </a:r>
            <a:r>
              <a:rPr lang="pl-PL" dirty="0"/>
              <a:t> i serią GPT. Działa jako laboratorium badawcze, jak i komercyjna platforma., udostępniając swoje modele przez API. Modele oferowane przez platformę mają limit darmowego użycia. Firma skupia się na tworzeniu uniwersalnych modeli o szerokich możliwościach. 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Żaden aktualny model </a:t>
            </a:r>
            <a:r>
              <a:rPr lang="pl-PL" dirty="0" err="1"/>
              <a:t>OpenAI</a:t>
            </a:r>
            <a:r>
              <a:rPr lang="pl-PL" dirty="0"/>
              <a:t> nie jest open-</a:t>
            </a:r>
            <a:r>
              <a:rPr lang="pl-PL" dirty="0" err="1"/>
              <a:t>source</a:t>
            </a:r>
            <a:r>
              <a:rPr lang="pl-PL" dirty="0"/>
              <a:t>, są zamknięte. Można korzystać z modeli komercyjnie przez API, zgodnie z regulaminem, ale bez dalszej redystrybucji modelu. 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F750D3FD-DA76-DC54-55E8-3D10C9AD93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4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F1DEBA-DD2D-FF69-ABE7-5D6D97A37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7356" y="392648"/>
            <a:ext cx="1803460" cy="678787"/>
          </a:xfrm>
        </p:spPr>
        <p:txBody>
          <a:bodyPr/>
          <a:lstStyle/>
          <a:p>
            <a:r>
              <a:rPr lang="pl-PL" dirty="0" err="1"/>
              <a:t>OpenAI</a:t>
            </a:r>
            <a:endParaRPr lang="pl-PL" dirty="0"/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D8906F01-7EFE-096C-A8F4-B3A6E8E3B98E}"/>
              </a:ext>
            </a:extLst>
          </p:cNvPr>
          <p:cNvCxnSpPr/>
          <p:nvPr/>
        </p:nvCxnSpPr>
        <p:spPr>
          <a:xfrm flipH="1">
            <a:off x="-46990" y="732042"/>
            <a:ext cx="16748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3">
            <a:extLst>
              <a:ext uri="{FF2B5EF4-FFF2-40B4-BE49-F238E27FC236}">
                <a16:creationId xmlns:a16="http://schemas.microsoft.com/office/drawing/2014/main" id="{BA574210-FB3B-999F-1491-A09B7ECA1743}"/>
              </a:ext>
            </a:extLst>
          </p:cNvPr>
          <p:cNvCxnSpPr/>
          <p:nvPr/>
        </p:nvCxnSpPr>
        <p:spPr>
          <a:xfrm flipH="1">
            <a:off x="-46990" y="4876800"/>
            <a:ext cx="16748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ytuł 3">
            <a:extLst>
              <a:ext uri="{FF2B5EF4-FFF2-40B4-BE49-F238E27FC236}">
                <a16:creationId xmlns:a16="http://schemas.microsoft.com/office/drawing/2014/main" id="{8E5BBE01-5EA4-D3C4-EAC1-E5DC23D03806}"/>
              </a:ext>
            </a:extLst>
          </p:cNvPr>
          <p:cNvSpPr txBox="1">
            <a:spLocks/>
          </p:cNvSpPr>
          <p:nvPr/>
        </p:nvSpPr>
        <p:spPr>
          <a:xfrm>
            <a:off x="1973462" y="4577070"/>
            <a:ext cx="2376264" cy="62742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eaLnBrk="1" hangingPunct="1">
              <a:defRPr sz="3600" b="1">
                <a:latin typeface="Good Headline Pro"/>
                <a:ea typeface="+mj-ea"/>
                <a:cs typeface="+mj-cs"/>
              </a:defRPr>
            </a:lvl1pPr>
          </a:lstStyle>
          <a:p>
            <a:r>
              <a:rPr lang="pl-PL" kern="0" dirty="0" err="1">
                <a:solidFill>
                  <a:sysClr val="windowText" lastClr="000000"/>
                </a:solidFill>
              </a:rPr>
              <a:t>Anthropic</a:t>
            </a:r>
            <a:endParaRPr lang="pl-PL" kern="0" dirty="0">
              <a:solidFill>
                <a:sysClr val="windowText" lastClr="000000"/>
              </a:solidFill>
            </a:endParaRPr>
          </a:p>
        </p:txBody>
      </p:sp>
      <p:sp>
        <p:nvSpPr>
          <p:cNvPr id="8" name="Symbol zastępczy tekstu 1">
            <a:extLst>
              <a:ext uri="{FF2B5EF4-FFF2-40B4-BE49-F238E27FC236}">
                <a16:creationId xmlns:a16="http://schemas.microsoft.com/office/drawing/2014/main" id="{D76B4705-34C2-426C-BB36-D61A0E83228A}"/>
              </a:ext>
            </a:extLst>
          </p:cNvPr>
          <p:cNvSpPr txBox="1">
            <a:spLocks/>
          </p:cNvSpPr>
          <p:nvPr/>
        </p:nvSpPr>
        <p:spPr>
          <a:xfrm>
            <a:off x="896456" y="5511561"/>
            <a:ext cx="15613380" cy="171352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kern="0" dirty="0">
                <a:solidFill>
                  <a:sysClr val="windowText" lastClr="000000"/>
                </a:solidFill>
              </a:rPr>
              <a:t>Firma AI z San Francisco, założona przez byłych badaczy </a:t>
            </a:r>
            <a:r>
              <a:rPr lang="pl-PL" kern="0" dirty="0" err="1">
                <a:solidFill>
                  <a:sysClr val="windowText" lastClr="000000"/>
                </a:solidFill>
              </a:rPr>
              <a:t>OpenAI</a:t>
            </a:r>
            <a:r>
              <a:rPr lang="pl-PL" kern="0" dirty="0">
                <a:solidFill>
                  <a:sysClr val="windowText" lastClr="000000"/>
                </a:solidFill>
              </a:rPr>
              <a:t>. Koncentruje się na budowaniu modeli językowych, które są bezpieczne, niezawodne w dłuższych rozmowach. Ich modele CLAUDE są typu generatywnego i są stosowane głównie przez aplikacje webowe/mobilne. Istnieją takie rodzaje modeli jak CLAUDE  Haiku, </a:t>
            </a:r>
            <a:r>
              <a:rPr lang="pl-PL" kern="0" dirty="0" err="1">
                <a:solidFill>
                  <a:sysClr val="windowText" lastClr="000000"/>
                </a:solidFill>
              </a:rPr>
              <a:t>Sonnet</a:t>
            </a:r>
            <a:r>
              <a:rPr lang="pl-PL" kern="0" dirty="0">
                <a:solidFill>
                  <a:sysClr val="windowText" lastClr="000000"/>
                </a:solidFill>
              </a:rPr>
              <a:t>, Opus i Opus 4.5.</a:t>
            </a:r>
          </a:p>
          <a:p>
            <a:pPr algn="just"/>
            <a:endParaRPr lang="pl-PL" kern="0" dirty="0">
              <a:solidFill>
                <a:sysClr val="windowText" lastClr="000000"/>
              </a:solidFill>
            </a:endParaRPr>
          </a:p>
          <a:p>
            <a:pPr algn="just"/>
            <a:r>
              <a:rPr lang="pl-PL" kern="0" dirty="0">
                <a:solidFill>
                  <a:sysClr val="windowText" lastClr="000000"/>
                </a:solidFill>
              </a:rPr>
              <a:t>Modele są zamknięte (</a:t>
            </a:r>
            <a:r>
              <a:rPr lang="pl-PL" kern="0" dirty="0" err="1">
                <a:solidFill>
                  <a:sysClr val="windowText" lastClr="000000"/>
                </a:solidFill>
              </a:rPr>
              <a:t>proprietarne</a:t>
            </a:r>
            <a:r>
              <a:rPr lang="pl-PL" kern="0" dirty="0">
                <a:solidFill>
                  <a:sysClr val="windowText" lastClr="000000"/>
                </a:solidFill>
              </a:rPr>
              <a:t>) i nie są publicznie otwarte, nie ma możliwości pobrania wag ani samodzielnego </a:t>
            </a:r>
            <a:r>
              <a:rPr lang="pl-PL" kern="0" dirty="0" err="1">
                <a:solidFill>
                  <a:sysClr val="windowText" lastClr="000000"/>
                </a:solidFill>
              </a:rPr>
              <a:t>hostowania</a:t>
            </a:r>
            <a:r>
              <a:rPr lang="pl-PL" kern="0" dirty="0">
                <a:solidFill>
                  <a:sysClr val="windowText" lastClr="000000"/>
                </a:solidFill>
              </a:rPr>
              <a:t> lokalnie. </a:t>
            </a:r>
            <a:r>
              <a:rPr lang="pl-PL" kern="0" dirty="0" err="1">
                <a:solidFill>
                  <a:sysClr val="windowText" lastClr="000000"/>
                </a:solidFill>
              </a:rPr>
              <a:t>Anthropic</a:t>
            </a:r>
            <a:r>
              <a:rPr lang="pl-PL" kern="0" dirty="0">
                <a:solidFill>
                  <a:sysClr val="windowText" lastClr="000000"/>
                </a:solidFill>
              </a:rPr>
              <a:t> rozlicza się głównie za liczbę przetworzonych </a:t>
            </a:r>
            <a:r>
              <a:rPr lang="pl-PL" kern="0" dirty="0" err="1">
                <a:solidFill>
                  <a:sysClr val="windowText" lastClr="000000"/>
                </a:solidFill>
              </a:rPr>
              <a:t>tokenów</a:t>
            </a:r>
            <a:r>
              <a:rPr lang="pl-PL" kern="0" dirty="0">
                <a:solidFill>
                  <a:sysClr val="windowText" lastClr="000000"/>
                </a:solidFill>
              </a:rPr>
              <a:t>. Subskrypcje mają miesięczny abonament plus opłaty za użycie </a:t>
            </a:r>
            <a:r>
              <a:rPr lang="pl-PL" kern="0" dirty="0" err="1">
                <a:solidFill>
                  <a:sysClr val="windowText" lastClr="000000"/>
                </a:solidFill>
              </a:rPr>
              <a:t>tokenów</a:t>
            </a:r>
            <a:r>
              <a:rPr lang="pl-PL" kern="0" dirty="0">
                <a:solidFill>
                  <a:sysClr val="windowText" lastClr="000000"/>
                </a:solidFill>
              </a:rPr>
              <a:t>.</a:t>
            </a:r>
          </a:p>
        </p:txBody>
      </p:sp>
      <p:pic>
        <p:nvPicPr>
          <p:cNvPr id="3074" name="Picture 2" descr="OpenAI | Sequoia Capital">
            <a:extLst>
              <a:ext uri="{FF2B5EF4-FFF2-40B4-BE49-F238E27FC236}">
                <a16:creationId xmlns:a16="http://schemas.microsoft.com/office/drawing/2014/main" id="{22BFA839-CD52-912C-A9C0-3C33DCF01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9588" y="487952"/>
            <a:ext cx="1810544" cy="49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58048A7D-45AD-7EE9-33A0-380461BC1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6741" y="4336457"/>
            <a:ext cx="1949497" cy="109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3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A5D2C-E536-14A7-F7C6-E47B94134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6783029F-954B-6DBC-17A5-4CE16A21D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410" y="1331508"/>
            <a:ext cx="15613380" cy="1713524"/>
          </a:xfrm>
        </p:spPr>
        <p:txBody>
          <a:bodyPr/>
          <a:lstStyle/>
          <a:p>
            <a:pPr algn="just"/>
            <a:r>
              <a:rPr lang="pl-PL" dirty="0"/>
              <a:t>Dział badań AI w Google, znany z przełomów w grach i uczeniu przez wzmacnianie, a teraz jest odpowiedzialny za modele </a:t>
            </a:r>
            <a:r>
              <a:rPr lang="pl-PL" dirty="0" err="1"/>
              <a:t>Gemini</a:t>
            </a:r>
            <a:r>
              <a:rPr lang="pl-PL" dirty="0"/>
              <a:t>, które napędzają produkty Google. Modele </a:t>
            </a:r>
            <a:r>
              <a:rPr lang="pl-PL" dirty="0" err="1"/>
              <a:t>Gemini</a:t>
            </a:r>
            <a:r>
              <a:rPr lang="pl-PL" dirty="0"/>
              <a:t> są tworzone z myślą o zadaniach wymagających długiego kontekstu. Modele </a:t>
            </a:r>
            <a:r>
              <a:rPr lang="pl-PL" dirty="0" err="1"/>
              <a:t>sa</a:t>
            </a:r>
            <a:r>
              <a:rPr lang="pl-PL" dirty="0"/>
              <a:t> zamknięte, generują obrazy, audio, tekst i inne </a:t>
            </a:r>
            <a:r>
              <a:rPr lang="pl-PL"/>
              <a:t>dane jednocześnie.</a:t>
            </a: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EC227C70-8597-84E2-63C7-6F86F23847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5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2EAAC7AC-6F28-CF02-88AC-6A832A43C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7356" y="392649"/>
            <a:ext cx="4032448" cy="595720"/>
          </a:xfrm>
        </p:spPr>
        <p:txBody>
          <a:bodyPr/>
          <a:lstStyle/>
          <a:p>
            <a:r>
              <a:rPr lang="pl-PL" dirty="0"/>
              <a:t>Google </a:t>
            </a:r>
            <a:r>
              <a:rPr lang="pl-PL" dirty="0" err="1"/>
              <a:t>DeepMind</a:t>
            </a:r>
            <a:endParaRPr lang="pl-PL" dirty="0"/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45AE4360-F931-6711-588C-62809929121A}"/>
              </a:ext>
            </a:extLst>
          </p:cNvPr>
          <p:cNvCxnSpPr/>
          <p:nvPr/>
        </p:nvCxnSpPr>
        <p:spPr>
          <a:xfrm flipH="1">
            <a:off x="-46990" y="732042"/>
            <a:ext cx="16748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3">
            <a:extLst>
              <a:ext uri="{FF2B5EF4-FFF2-40B4-BE49-F238E27FC236}">
                <a16:creationId xmlns:a16="http://schemas.microsoft.com/office/drawing/2014/main" id="{A19A2F57-3E1B-CA63-4C57-49F0F951F6EB}"/>
              </a:ext>
            </a:extLst>
          </p:cNvPr>
          <p:cNvCxnSpPr/>
          <p:nvPr/>
        </p:nvCxnSpPr>
        <p:spPr>
          <a:xfrm flipH="1">
            <a:off x="-46990" y="3720305"/>
            <a:ext cx="16748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ytuł 3">
            <a:extLst>
              <a:ext uri="{FF2B5EF4-FFF2-40B4-BE49-F238E27FC236}">
                <a16:creationId xmlns:a16="http://schemas.microsoft.com/office/drawing/2014/main" id="{9A16321D-0136-AB01-3CA1-2FB3E1365CBB}"/>
              </a:ext>
            </a:extLst>
          </p:cNvPr>
          <p:cNvSpPr txBox="1">
            <a:spLocks/>
          </p:cNvSpPr>
          <p:nvPr/>
        </p:nvSpPr>
        <p:spPr>
          <a:xfrm>
            <a:off x="1977356" y="3385279"/>
            <a:ext cx="2376264" cy="62742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eaLnBrk="1" hangingPunct="1">
              <a:defRPr sz="3600" b="1">
                <a:latin typeface="Good Headline Pro"/>
                <a:ea typeface="+mj-ea"/>
                <a:cs typeface="+mj-cs"/>
              </a:defRPr>
            </a:lvl1pPr>
          </a:lstStyle>
          <a:p>
            <a:r>
              <a:rPr lang="pl-PL" kern="0" dirty="0">
                <a:solidFill>
                  <a:sysClr val="windowText" lastClr="000000"/>
                </a:solidFill>
              </a:rPr>
              <a:t>Meta</a:t>
            </a:r>
          </a:p>
        </p:txBody>
      </p:sp>
      <p:sp>
        <p:nvSpPr>
          <p:cNvPr id="8" name="Symbol zastępczy tekstu 1">
            <a:extLst>
              <a:ext uri="{FF2B5EF4-FFF2-40B4-BE49-F238E27FC236}">
                <a16:creationId xmlns:a16="http://schemas.microsoft.com/office/drawing/2014/main" id="{32DC2A79-F6DB-36DF-B4D0-8D1373DEAB2E}"/>
              </a:ext>
            </a:extLst>
          </p:cNvPr>
          <p:cNvSpPr txBox="1">
            <a:spLocks/>
          </p:cNvSpPr>
          <p:nvPr/>
        </p:nvSpPr>
        <p:spPr>
          <a:xfrm>
            <a:off x="900350" y="4319770"/>
            <a:ext cx="15613380" cy="314931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kern="0" dirty="0">
                <a:solidFill>
                  <a:sysClr val="windowText" lastClr="000000"/>
                </a:solidFill>
              </a:rPr>
              <a:t>Firma stoi za modelami </a:t>
            </a:r>
            <a:r>
              <a:rPr lang="pl-PL" kern="0" dirty="0" err="1">
                <a:solidFill>
                  <a:sysClr val="windowText" lastClr="000000"/>
                </a:solidFill>
              </a:rPr>
              <a:t>LLaMA</a:t>
            </a:r>
            <a:r>
              <a:rPr lang="pl-PL" kern="0" dirty="0">
                <a:solidFill>
                  <a:sysClr val="windowText" lastClr="000000"/>
                </a:solidFill>
              </a:rPr>
              <a:t> – jednymi z </a:t>
            </a:r>
            <a:r>
              <a:rPr lang="pl-PL" b="1" kern="0" dirty="0">
                <a:solidFill>
                  <a:sysClr val="windowText" lastClr="000000"/>
                </a:solidFill>
              </a:rPr>
              <a:t>najmocniejszych modeli otwartych </a:t>
            </a:r>
            <a:r>
              <a:rPr lang="pl-PL" kern="0" dirty="0">
                <a:solidFill>
                  <a:sysClr val="windowText" lastClr="000000"/>
                </a:solidFill>
              </a:rPr>
              <a:t>dostępnych na rynku obecnie. Modele można pobrać i często wykorzystuje się je do prywatnych wdrożeń i eksperymentów. Meta skupia się na udostępnianiu wydajnych modeli, które </a:t>
            </a:r>
            <a:r>
              <a:rPr lang="pl-PL" b="1" kern="0" dirty="0">
                <a:solidFill>
                  <a:sysClr val="windowText" lastClr="000000"/>
                </a:solidFill>
              </a:rPr>
              <a:t>społeczność może samodzielnie dostrajać, hostować </a:t>
            </a:r>
            <a:r>
              <a:rPr lang="pl-PL" kern="0" dirty="0">
                <a:solidFill>
                  <a:sysClr val="windowText" lastClr="000000"/>
                </a:solidFill>
              </a:rPr>
              <a:t>lub integrować bez konieczności korzystania z zewnętrznych API.</a:t>
            </a:r>
          </a:p>
          <a:p>
            <a:pPr algn="just"/>
            <a:endParaRPr lang="pl-PL" kern="0" dirty="0">
              <a:solidFill>
                <a:sysClr val="windowText" lastClr="000000"/>
              </a:solidFill>
            </a:endParaRPr>
          </a:p>
          <a:p>
            <a:pPr algn="just"/>
            <a:endParaRPr lang="pl-PL" kern="0" dirty="0">
              <a:solidFill>
                <a:sysClr val="windowText" lastClr="000000"/>
              </a:solidFill>
            </a:endParaRPr>
          </a:p>
          <a:p>
            <a:pPr algn="just"/>
            <a:endParaRPr lang="pl-PL" kern="0" dirty="0">
              <a:solidFill>
                <a:sysClr val="windowText" lastClr="000000"/>
              </a:solidFill>
            </a:endParaRPr>
          </a:p>
          <a:p>
            <a:pPr algn="just"/>
            <a:r>
              <a:rPr lang="pl-PL" kern="0" dirty="0">
                <a:solidFill>
                  <a:sysClr val="windowText" lastClr="000000"/>
                </a:solidFill>
              </a:rPr>
              <a:t>Dostęp jest ograniczony licencją. </a:t>
            </a:r>
          </a:p>
        </p:txBody>
      </p:sp>
      <p:pic>
        <p:nvPicPr>
          <p:cNvPr id="5122" name="Picture 2" descr="What is Google's DeepMind Known For? A Look Into Their Major Breakthroughs  | by ODSC - Open Data Science | Medium">
            <a:extLst>
              <a:ext uri="{FF2B5EF4-FFF2-40B4-BE49-F238E27FC236}">
                <a16:creationId xmlns:a16="http://schemas.microsoft.com/office/drawing/2014/main" id="{BE3AC936-8D80-E50F-C735-BDADCAEB7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6728" y="56770"/>
            <a:ext cx="2376264" cy="109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4638A96F-A079-6998-FE18-BC9E6F809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4912" y="3507297"/>
            <a:ext cx="1563085" cy="31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463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1BAB3-CBCF-75CE-3EA9-17A7FB560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F1481D61-6402-16F9-09D5-7FBA75852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410" y="1331507"/>
            <a:ext cx="15613380" cy="3374552"/>
          </a:xfrm>
        </p:spPr>
        <p:txBody>
          <a:bodyPr/>
          <a:lstStyle/>
          <a:p>
            <a:pPr algn="just"/>
            <a:r>
              <a:rPr lang="pl-PL" dirty="0"/>
              <a:t>Chińska firma specjalizująca się w sztucznej inteligencji, w szczególności w przetwarzaniu języka naturalnego (NLP). Firma oferuje różne wersje własnych dużych modeli (DeepSeek-V3, DeepSeek-R1, </a:t>
            </a:r>
            <a:r>
              <a:rPr lang="pl-PL" dirty="0" err="1"/>
              <a:t>DeepSeek-Coder</a:t>
            </a:r>
            <a:r>
              <a:rPr lang="pl-PL" dirty="0"/>
              <a:t>). </a:t>
            </a:r>
            <a:r>
              <a:rPr lang="pl-PL" dirty="0" err="1"/>
              <a:t>DeepSeek</a:t>
            </a:r>
            <a:r>
              <a:rPr lang="pl-PL" dirty="0"/>
              <a:t> zyskał dużą popularność dzięki temu, że oferuje modele o dużych możliwościach i w pewnych wersjach darmowy dostęp. Część projektów jest licencjonowana jako MIT License - można używać, modyfikować i nawet używać komercyjnie, wystarczy zachować informacje o autorze/licencji. Modelowe wagi nie zawsze są zwykłym open-</a:t>
            </a:r>
            <a:r>
              <a:rPr lang="pl-PL" dirty="0" err="1"/>
              <a:t>source</a:t>
            </a:r>
            <a:r>
              <a:rPr lang="pl-PL" dirty="0"/>
              <a:t> i często podlegają własnej, niestandardowej licencji. Daje prawo do używania, kopiowania, modyfikowania i rozpowszechniania modelu, ze znacznymi ograniczeniami co do sposobów użycia (</a:t>
            </a:r>
            <a:r>
              <a:rPr lang="pl-PL" dirty="0" err="1"/>
              <a:t>DeepSeek</a:t>
            </a:r>
            <a:r>
              <a:rPr lang="pl-PL" dirty="0"/>
              <a:t> V3).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Kosztowne względem obliczeń.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5EE94677-0498-C888-3A0C-5EF2DFD1CB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6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8905DE82-1F79-AB90-BCF1-3D4C8EC11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7356" y="392649"/>
            <a:ext cx="4032448" cy="595720"/>
          </a:xfrm>
        </p:spPr>
        <p:txBody>
          <a:bodyPr/>
          <a:lstStyle/>
          <a:p>
            <a:r>
              <a:rPr lang="pl-PL" dirty="0" err="1"/>
              <a:t>DeepSeek</a:t>
            </a:r>
            <a:endParaRPr lang="pl-PL" dirty="0"/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5980C4D6-533A-B660-55F4-3C2510D00D42}"/>
              </a:ext>
            </a:extLst>
          </p:cNvPr>
          <p:cNvCxnSpPr/>
          <p:nvPr/>
        </p:nvCxnSpPr>
        <p:spPr>
          <a:xfrm flipH="1">
            <a:off x="-46990" y="732042"/>
            <a:ext cx="16748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3">
            <a:extLst>
              <a:ext uri="{FF2B5EF4-FFF2-40B4-BE49-F238E27FC236}">
                <a16:creationId xmlns:a16="http://schemas.microsoft.com/office/drawing/2014/main" id="{2EBEAEB8-8EBC-D980-30ED-EBB53BFBB71F}"/>
              </a:ext>
            </a:extLst>
          </p:cNvPr>
          <p:cNvCxnSpPr/>
          <p:nvPr/>
        </p:nvCxnSpPr>
        <p:spPr>
          <a:xfrm flipH="1">
            <a:off x="0" y="5668888"/>
            <a:ext cx="16748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ytuł 3">
            <a:extLst>
              <a:ext uri="{FF2B5EF4-FFF2-40B4-BE49-F238E27FC236}">
                <a16:creationId xmlns:a16="http://schemas.microsoft.com/office/drawing/2014/main" id="{E074E503-6EA6-CACD-42BF-9E56B11E79F0}"/>
              </a:ext>
            </a:extLst>
          </p:cNvPr>
          <p:cNvSpPr txBox="1">
            <a:spLocks/>
          </p:cNvSpPr>
          <p:nvPr/>
        </p:nvSpPr>
        <p:spPr>
          <a:xfrm>
            <a:off x="2121372" y="5355175"/>
            <a:ext cx="2376264" cy="62742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eaLnBrk="1" hangingPunct="1">
              <a:defRPr sz="3600" b="1">
                <a:latin typeface="Good Headline Pro"/>
                <a:ea typeface="+mj-ea"/>
                <a:cs typeface="+mj-cs"/>
              </a:defRPr>
            </a:lvl1pPr>
          </a:lstStyle>
          <a:p>
            <a:r>
              <a:rPr lang="pl-PL" kern="0" dirty="0" err="1">
                <a:solidFill>
                  <a:sysClr val="windowText" lastClr="000000"/>
                </a:solidFill>
              </a:rPr>
              <a:t>xAI</a:t>
            </a:r>
            <a:endParaRPr lang="pl-PL" kern="0" dirty="0">
              <a:solidFill>
                <a:sysClr val="windowText" lastClr="000000"/>
              </a:solidFill>
            </a:endParaRPr>
          </a:p>
        </p:txBody>
      </p:sp>
      <p:sp>
        <p:nvSpPr>
          <p:cNvPr id="8" name="Symbol zastępczy tekstu 1">
            <a:extLst>
              <a:ext uri="{FF2B5EF4-FFF2-40B4-BE49-F238E27FC236}">
                <a16:creationId xmlns:a16="http://schemas.microsoft.com/office/drawing/2014/main" id="{F80C5C6E-4F94-B2F6-C34D-E8F8A6CDEA8E}"/>
              </a:ext>
            </a:extLst>
          </p:cNvPr>
          <p:cNvSpPr txBox="1">
            <a:spLocks/>
          </p:cNvSpPr>
          <p:nvPr/>
        </p:nvSpPr>
        <p:spPr>
          <a:xfrm>
            <a:off x="867410" y="6094538"/>
            <a:ext cx="15613380" cy="251257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kern="0" dirty="0">
                <a:solidFill>
                  <a:sysClr val="windowText" lastClr="000000"/>
                </a:solidFill>
              </a:rPr>
              <a:t>Firma założona przez </a:t>
            </a:r>
            <a:r>
              <a:rPr lang="pl-PL" kern="0" dirty="0" err="1">
                <a:solidFill>
                  <a:sysClr val="windowText" lastClr="000000"/>
                </a:solidFill>
              </a:rPr>
              <a:t>Elona</a:t>
            </a:r>
            <a:r>
              <a:rPr lang="pl-PL" kern="0" dirty="0">
                <a:solidFill>
                  <a:sysClr val="windowText" lastClr="000000"/>
                </a:solidFill>
              </a:rPr>
              <a:t> Muska, złożona z byłych pracowników pozostałych firm. Modele o szerokiej dostępności, open-</a:t>
            </a:r>
            <a:r>
              <a:rPr lang="pl-PL" kern="0" dirty="0" err="1">
                <a:solidFill>
                  <a:sysClr val="windowText" lastClr="000000"/>
                </a:solidFill>
              </a:rPr>
              <a:t>source</a:t>
            </a:r>
            <a:r>
              <a:rPr lang="pl-PL" kern="0" dirty="0">
                <a:solidFill>
                  <a:sysClr val="windowText" lastClr="000000"/>
                </a:solidFill>
              </a:rPr>
              <a:t> (Grok-1), mogą zostać wykorzystane we wszystkich branżach, gdzie wspomagają badania i rozwój. </a:t>
            </a:r>
          </a:p>
          <a:p>
            <a:pPr algn="just"/>
            <a:endParaRPr lang="pl-PL" b="1" kern="0" dirty="0">
              <a:solidFill>
                <a:sysClr val="windowText" lastClr="000000"/>
              </a:solidFill>
            </a:endParaRPr>
          </a:p>
          <a:p>
            <a:pPr algn="just"/>
            <a:r>
              <a:rPr lang="pl-PL" dirty="0"/>
              <a:t>Licencja może zawierać niestandardowe ograniczenia, nazywane jako „</a:t>
            </a:r>
            <a:r>
              <a:rPr lang="pl-PL" dirty="0" err="1"/>
              <a:t>custom</a:t>
            </a:r>
            <a:r>
              <a:rPr lang="pl-PL" dirty="0"/>
              <a:t> </a:t>
            </a:r>
            <a:r>
              <a:rPr lang="pl-PL" dirty="0" err="1"/>
              <a:t>licence</a:t>
            </a:r>
            <a:r>
              <a:rPr lang="pl-PL" dirty="0"/>
              <a:t>”, czyli z dodatkowymi warunkami (Grok 2.5). Modele Grok 3 i 4 nie są powszechnie open-</a:t>
            </a:r>
            <a:r>
              <a:rPr lang="pl-PL" dirty="0" err="1"/>
              <a:t>source</a:t>
            </a:r>
            <a:r>
              <a:rPr lang="pl-PL" dirty="0"/>
              <a:t> i aby mieć do nich dostęp, należy wykupić API </a:t>
            </a:r>
            <a:r>
              <a:rPr lang="pl-PL" dirty="0" err="1"/>
              <a:t>xAI</a:t>
            </a:r>
            <a:r>
              <a:rPr lang="pl-PL" dirty="0"/>
              <a:t> lub poprzez integracje z partnerami firmy.</a:t>
            </a:r>
            <a:endParaRPr lang="pl-PL" kern="0" dirty="0">
              <a:solidFill>
                <a:sysClr val="windowText" lastClr="000000"/>
              </a:solidFill>
            </a:endParaRPr>
          </a:p>
          <a:p>
            <a:pPr algn="just"/>
            <a:endParaRPr lang="pl-PL" kern="0" dirty="0">
              <a:solidFill>
                <a:sysClr val="windowText" lastClr="000000"/>
              </a:solidFill>
            </a:endParaRPr>
          </a:p>
          <a:p>
            <a:pPr algn="just"/>
            <a:endParaRPr lang="pl-PL" kern="0" dirty="0">
              <a:solidFill>
                <a:sysClr val="windowText" lastClr="000000"/>
              </a:solidFill>
            </a:endParaRPr>
          </a:p>
          <a:p>
            <a:pPr algn="just"/>
            <a:endParaRPr lang="pl-PL" kern="0" dirty="0">
              <a:solidFill>
                <a:sysClr val="windowText" lastClr="000000"/>
              </a:solidFill>
            </a:endParaRPr>
          </a:p>
          <a:p>
            <a:pPr algn="just"/>
            <a:endParaRPr lang="pl-PL" kern="0" dirty="0">
              <a:solidFill>
                <a:sysClr val="windowText" lastClr="000000"/>
              </a:solidFill>
            </a:endParaRP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1D7A3572-C636-B0B0-1CF0-0BE65A7AB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2743" y="5343833"/>
            <a:ext cx="564233" cy="62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eepSeek Logo Free Download SVG, PNG... · LobeHub">
            <a:extLst>
              <a:ext uri="{FF2B5EF4-FFF2-40B4-BE49-F238E27FC236}">
                <a16:creationId xmlns:a16="http://schemas.microsoft.com/office/drawing/2014/main" id="{A1762FF8-C14F-F5B8-80D2-099590AD6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2743" y="227228"/>
            <a:ext cx="1008111" cy="100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993F428A-CE3F-6650-CDF7-181D020A2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252000" tIns="180000" rIns="25200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b="1" dirty="0"/>
              <a:t>Ollama </a:t>
            </a:r>
            <a:br>
              <a:rPr lang="pl-PL" b="1" dirty="0"/>
            </a:br>
            <a:endParaRPr lang="pl-PL" dirty="0"/>
          </a:p>
          <a:p>
            <a:pPr algn="just"/>
            <a:r>
              <a:rPr lang="pl-PL" dirty="0"/>
              <a:t>Ollama to framework do uruchamiania lokalnie modeli sztucznej inteligencji (LLM). Na tej platformie możliwe jest pobieranie, zarządzanie, uruchamianie modeli AI bez konieczności korzystania z chmury lub zewnętrznych serwerów. Narzędzie jest darmowe, open-</a:t>
            </a:r>
            <a:r>
              <a:rPr lang="pl-PL" dirty="0" err="1"/>
              <a:t>source</a:t>
            </a:r>
            <a:r>
              <a:rPr lang="pl-PL" dirty="0"/>
              <a:t>. Działa także bez </a:t>
            </a:r>
            <a:r>
              <a:rPr lang="pl-PL" dirty="0" err="1"/>
              <a:t>internetu</a:t>
            </a:r>
            <a:r>
              <a:rPr lang="pl-PL" dirty="0"/>
              <a:t> po pobraniu modelu.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Możliwa jest do pobrania darmowa aplikacja </a:t>
            </a:r>
            <a:r>
              <a:rPr lang="pl-PL" dirty="0" err="1"/>
              <a:t>Ollamy</a:t>
            </a:r>
            <a:r>
              <a:rPr lang="pl-PL" dirty="0"/>
              <a:t> do wpisywania </a:t>
            </a:r>
            <a:r>
              <a:rPr lang="pl-PL" dirty="0" err="1"/>
              <a:t>promptów</a:t>
            </a:r>
            <a:r>
              <a:rPr lang="pl-PL" dirty="0"/>
              <a:t> i testowania modelu (jako front-end modelu). Możliwe jest również puszczanie modelu w chmurze, ale może się to równać z licencją.</a:t>
            </a:r>
          </a:p>
          <a:p>
            <a:pPr algn="just"/>
            <a:endParaRPr lang="pl-PL" dirty="0"/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l-PL" sz="2400" dirty="0">
                <a:latin typeface="Agency FB" panose="020B0503020202020204" pitchFamily="34" charset="0"/>
              </a:rPr>
              <a:t>Licencja</a:t>
            </a:r>
          </a:p>
          <a:p>
            <a:pPr algn="just"/>
            <a:r>
              <a:rPr lang="pl-PL" dirty="0"/>
              <a:t>Poszczególne modele, które można ściągnąć i uruchomić w </a:t>
            </a:r>
            <a:r>
              <a:rPr lang="pl-PL" dirty="0" err="1"/>
              <a:t>Ollamie</a:t>
            </a:r>
            <a:r>
              <a:rPr lang="pl-PL" dirty="0"/>
              <a:t>, mogą mieć różne licencje. Modele, które są pobierane i korzystane lokalnie, są zazwyczaj darmowe. </a:t>
            </a:r>
          </a:p>
          <a:p>
            <a:endParaRPr lang="pl-PL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dirty="0"/>
          </a:p>
          <a:p>
            <a:endParaRPr lang="pl-PL" dirty="0"/>
          </a:p>
          <a:p>
            <a:r>
              <a:rPr lang="pl-PL" dirty="0">
                <a:hlinkClick r:id="rId2"/>
              </a:rPr>
              <a:t>https://ollama.com</a:t>
            </a: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6A5958C6-C0E9-BCBD-FD7A-B90A23118A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7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E4A45ED0-2944-D910-2CEC-CAA6043EC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" y="412304"/>
            <a:ext cx="9606890" cy="1440160"/>
          </a:xfrm>
        </p:spPr>
        <p:txBody>
          <a:bodyPr/>
          <a:lstStyle/>
          <a:p>
            <a:r>
              <a:rPr lang="pl-PL" sz="4000" dirty="0"/>
              <a:t>Skąd brać modele? </a:t>
            </a:r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D7966C10-FCAD-D511-1CB8-F7D1457A428C}"/>
              </a:ext>
            </a:extLst>
          </p:cNvPr>
          <p:cNvCxnSpPr>
            <a:cxnSpLocks/>
          </p:cNvCxnSpPr>
          <p:nvPr/>
        </p:nvCxnSpPr>
        <p:spPr>
          <a:xfrm flipH="1">
            <a:off x="0" y="700336"/>
            <a:ext cx="6561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1">
            <a:extLst>
              <a:ext uri="{FF2B5EF4-FFF2-40B4-BE49-F238E27FC236}">
                <a16:creationId xmlns:a16="http://schemas.microsoft.com/office/drawing/2014/main" id="{4E9A9802-09E8-8CD1-A986-99CDD5B577D5}"/>
              </a:ext>
            </a:extLst>
          </p:cNvPr>
          <p:cNvSpPr txBox="1">
            <a:spLocks/>
          </p:cNvSpPr>
          <p:nvPr/>
        </p:nvSpPr>
        <p:spPr>
          <a:xfrm>
            <a:off x="867410" y="1247402"/>
            <a:ext cx="6582554" cy="69128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pl-PL" sz="3600" kern="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LOKALNIE – na własnym sprzęcie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108D60C5-FC78-E8FF-F410-BBD58C4CF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0284" y="227228"/>
            <a:ext cx="57150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34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A7F80-F948-DE9E-A2A8-71E0A6DE4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69FBC362-9924-4DB4-6C7F-17FAAA6B3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 w="57150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lIns="252000" tIns="180000" rIns="252000"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b="1" dirty="0"/>
              <a:t>Hugging Face </a:t>
            </a:r>
            <a:br>
              <a:rPr lang="pl-PL" b="1" dirty="0"/>
            </a:br>
            <a:endParaRPr lang="pl-PL" dirty="0"/>
          </a:p>
          <a:p>
            <a:pPr algn="just"/>
            <a:r>
              <a:rPr lang="pl-PL" dirty="0"/>
              <a:t>Platforma i firma open-</a:t>
            </a:r>
            <a:r>
              <a:rPr lang="pl-PL" dirty="0" err="1"/>
              <a:t>source</a:t>
            </a:r>
            <a:r>
              <a:rPr lang="pl-PL" dirty="0"/>
              <a:t>, która udostępnia modele do uczenia maszynowego i AI, szczególnie modeli językowych (NLP), ale także multimodalnych. Jest to ogromna biblioteka gotowych modeli AI, ale także różne zbiory danych do trenowania modeli.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Platforma nie oferuje aplikacji jak Ollama. Jest możliwe puszczanie modelu w chmurze.</a:t>
            </a:r>
          </a:p>
          <a:p>
            <a:pPr algn="just"/>
            <a:endParaRPr lang="pl-PL" dirty="0"/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l-PL" sz="2400" dirty="0">
                <a:latin typeface="Agency FB" panose="020B0503020202020204" pitchFamily="34" charset="0"/>
              </a:rPr>
              <a:t>Licencja</a:t>
            </a:r>
          </a:p>
          <a:p>
            <a:pPr algn="just"/>
            <a:r>
              <a:rPr lang="pl-PL" dirty="0"/>
              <a:t>Hugging Face nie narzuca jednej licencji, więc zawsze trzeba sprawdzić licencję konkretnego modelu. Sama strona jest darmowa, a konto darmowe pozwala pobrać model, korzystać z bibliotek i uruchamiać proste demo. Płatne są większe zasoby w chmurze oraz prywatne repozytoria.</a:t>
            </a:r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dirty="0"/>
          </a:p>
          <a:p>
            <a:r>
              <a:rPr lang="pl-PL" dirty="0">
                <a:hlinkClick r:id="rId2"/>
              </a:rPr>
              <a:t>https://huggingface.co</a:t>
            </a:r>
            <a:endParaRPr lang="pl-PL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>
                <a:hlinkClick r:id="rId3"/>
              </a:rPr>
              <a:t>https://ollama.com</a:t>
            </a: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1F6DB326-E2E9-AAA1-B6A4-1B4D1E979A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8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394FC8F2-B9C7-F9D3-5035-2BF6CFCA7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" y="412304"/>
            <a:ext cx="9606890" cy="1440160"/>
          </a:xfrm>
        </p:spPr>
        <p:txBody>
          <a:bodyPr/>
          <a:lstStyle/>
          <a:p>
            <a:r>
              <a:rPr lang="pl-PL" sz="4000" dirty="0"/>
              <a:t>Skąd brać modele? </a:t>
            </a:r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00414FFA-8369-9E3B-39B6-284A2717DA48}"/>
              </a:ext>
            </a:extLst>
          </p:cNvPr>
          <p:cNvCxnSpPr>
            <a:cxnSpLocks/>
          </p:cNvCxnSpPr>
          <p:nvPr/>
        </p:nvCxnSpPr>
        <p:spPr>
          <a:xfrm flipH="1">
            <a:off x="0" y="700336"/>
            <a:ext cx="6561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1">
            <a:extLst>
              <a:ext uri="{FF2B5EF4-FFF2-40B4-BE49-F238E27FC236}">
                <a16:creationId xmlns:a16="http://schemas.microsoft.com/office/drawing/2014/main" id="{207DFFFD-7B21-464B-437C-90DFA6969E5A}"/>
              </a:ext>
            </a:extLst>
          </p:cNvPr>
          <p:cNvSpPr txBox="1">
            <a:spLocks/>
          </p:cNvSpPr>
          <p:nvPr/>
        </p:nvSpPr>
        <p:spPr>
          <a:xfrm>
            <a:off x="867410" y="1247402"/>
            <a:ext cx="6582554" cy="69128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pl-PL" sz="3600" kern="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LOKALNIE – na własnym sprzęcie</a:t>
            </a:r>
          </a:p>
        </p:txBody>
      </p:sp>
      <p:pic>
        <p:nvPicPr>
          <p:cNvPr id="1026" name="Picture 2" descr="Hugging Face logo - Noma Security">
            <a:extLst>
              <a:ext uri="{FF2B5EF4-FFF2-40B4-BE49-F238E27FC236}">
                <a16:creationId xmlns:a16="http://schemas.microsoft.com/office/drawing/2014/main" id="{7C8307B6-FEC7-0BEC-CEF9-EE17DB572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000" y="227228"/>
            <a:ext cx="7254925" cy="192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782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A1393-D9BB-DFB6-9481-70CCE3090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4F68B5CD-6B87-DE99-1640-BDA8B0811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lIns="252000" tIns="180000" rIns="252000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b="1" dirty="0"/>
              <a:t>AWS – Amazon Web Services – </a:t>
            </a:r>
            <a:r>
              <a:rPr lang="pl-PL" i="1" dirty="0" err="1"/>
              <a:t>cyberbezpieczeństwo</a:t>
            </a:r>
            <a:r>
              <a:rPr lang="pl-PL" i="1" dirty="0"/>
              <a:t> :c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l-PL" b="1" dirty="0"/>
          </a:p>
          <a:p>
            <a:pPr algn="just"/>
            <a:r>
              <a:rPr lang="pl-PL" dirty="0"/>
              <a:t>Największa na świecie platforma chmurowa oferująca setki usług IT, jak moc obliczeniowa, przechowywanie danych, bazy danych, analityka czy AI. Pozwala na skalowanie aplikacji i infrastruktury bez konieczności budowania własnych serwerowni. Z modelami AI, które znajdują się w chmurze, można połączyć poprzez API, korzystając z modułu w </a:t>
            </a:r>
            <a:r>
              <a:rPr lang="pl-PL" dirty="0" err="1"/>
              <a:t>Pythonie</a:t>
            </a:r>
            <a:r>
              <a:rPr lang="pl-PL" dirty="0"/>
              <a:t>. Nie oferuje modeli GPT i </a:t>
            </a:r>
            <a:r>
              <a:rPr lang="pl-PL" dirty="0" err="1"/>
              <a:t>OpenAI</a:t>
            </a:r>
            <a:r>
              <a:rPr lang="pl-PL" dirty="0"/>
              <a:t>.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Płatne są jedynie faktyczne wykorzystane zasoby.</a:t>
            </a:r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b="1" dirty="0" err="1"/>
              <a:t>Azure</a:t>
            </a:r>
            <a:r>
              <a:rPr lang="pl-PL" b="1" dirty="0"/>
              <a:t> </a:t>
            </a:r>
            <a:endParaRPr lang="pl-PL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l-PL" b="1" dirty="0"/>
          </a:p>
          <a:p>
            <a:pPr algn="just"/>
            <a:r>
              <a:rPr lang="pl-PL" dirty="0"/>
              <a:t>Kompleksowa, publiczna platforma chmurowa od Microsoft, która pozwala firmom i deweloperom na tworzenie i zarządzanie aplikacjami bez inwestowania we własną serwerownię. Obejmuje szeroki zakres usług – przechowywanie danych, bazy danych, analizy, sieci, sztuczna inteligencja. </a:t>
            </a:r>
            <a:r>
              <a:rPr lang="pl-PL" dirty="0" err="1"/>
              <a:t>Azure</a:t>
            </a:r>
            <a:r>
              <a:rPr lang="pl-PL" dirty="0"/>
              <a:t>, tak jak AWS, </a:t>
            </a:r>
            <a:r>
              <a:rPr lang="pl-PL" dirty="0" err="1"/>
              <a:t>udostepnia</a:t>
            </a:r>
            <a:r>
              <a:rPr lang="pl-PL" dirty="0"/>
              <a:t> modele AI w chmurze. W swojej ofercie posiada modele </a:t>
            </a:r>
            <a:r>
              <a:rPr lang="pl-PL" dirty="0" err="1"/>
              <a:t>OpenAI</a:t>
            </a:r>
            <a:r>
              <a:rPr lang="pl-PL" dirty="0"/>
              <a:t>, GPT-4, Meta, Mistral.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F1FC51D6-CBBA-AF46-3263-A5875086A6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9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E83F64F2-6090-459F-D49C-7F0273A5E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" y="412304"/>
            <a:ext cx="9606890" cy="1440160"/>
          </a:xfrm>
        </p:spPr>
        <p:txBody>
          <a:bodyPr/>
          <a:lstStyle/>
          <a:p>
            <a:r>
              <a:rPr lang="pl-PL" sz="4000" dirty="0"/>
              <a:t>Skąd brać modele? </a:t>
            </a:r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DD037C0C-EFE5-2921-A8C1-501C7320E0AD}"/>
              </a:ext>
            </a:extLst>
          </p:cNvPr>
          <p:cNvCxnSpPr>
            <a:cxnSpLocks/>
          </p:cNvCxnSpPr>
          <p:nvPr/>
        </p:nvCxnSpPr>
        <p:spPr>
          <a:xfrm flipH="1">
            <a:off x="0" y="700336"/>
            <a:ext cx="6561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1">
            <a:extLst>
              <a:ext uri="{FF2B5EF4-FFF2-40B4-BE49-F238E27FC236}">
                <a16:creationId xmlns:a16="http://schemas.microsoft.com/office/drawing/2014/main" id="{B4FBDB3E-2852-E242-715A-27A8633490EA}"/>
              </a:ext>
            </a:extLst>
          </p:cNvPr>
          <p:cNvSpPr txBox="1">
            <a:spLocks/>
          </p:cNvSpPr>
          <p:nvPr/>
        </p:nvSpPr>
        <p:spPr>
          <a:xfrm>
            <a:off x="14419827" y="1247402"/>
            <a:ext cx="2190066" cy="69128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pl-PL" sz="4000" kern="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W CHMURZE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94430BE1-A043-5226-A844-106EF5276A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42652" y="1200808"/>
            <a:ext cx="638200" cy="6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78607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3" id="{4FC21289-F34E-45F9-B5E7-A582BBE57E8A}" vid="{6BF5EED0-4686-48A4-9FDD-2CFDE25DE932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dn_dab</Template>
  <TotalTime>4164</TotalTime>
  <Words>5132</Words>
  <Application>Microsoft Office PowerPoint</Application>
  <PresentationFormat>Niestandardowy</PresentationFormat>
  <Paragraphs>651</Paragraphs>
  <Slides>38</Slides>
  <Notes>2</Notes>
  <HiddenSlides>0</HiddenSlides>
  <MMClips>0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38</vt:i4>
      </vt:variant>
    </vt:vector>
  </HeadingPairs>
  <TitlesOfParts>
    <vt:vector size="45" baseType="lpstr">
      <vt:lpstr>Agency FB</vt:lpstr>
      <vt:lpstr>Arial</vt:lpstr>
      <vt:lpstr>Calibri</vt:lpstr>
      <vt:lpstr>Good Headline Pro</vt:lpstr>
      <vt:lpstr>Miriam Fixed</vt:lpstr>
      <vt:lpstr>Wingdings</vt:lpstr>
      <vt:lpstr>Motyw pakietu Office</vt:lpstr>
      <vt:lpstr>Data analysis of research project:   LLM – rodzaje, zastosowania i wytyczne kliniczne</vt:lpstr>
      <vt:lpstr>LLM – Large Language Model</vt:lpstr>
      <vt:lpstr>Rodzaje LLM</vt:lpstr>
      <vt:lpstr>OpenAI</vt:lpstr>
      <vt:lpstr>Google DeepMind</vt:lpstr>
      <vt:lpstr>DeepSeek</vt:lpstr>
      <vt:lpstr>Skąd brać modele? </vt:lpstr>
      <vt:lpstr>Skąd brać modele? </vt:lpstr>
      <vt:lpstr>Skąd brać modele? </vt:lpstr>
      <vt:lpstr>Skąd brać modele? </vt:lpstr>
      <vt:lpstr>ESMO</vt:lpstr>
      <vt:lpstr>ATA</vt:lpstr>
      <vt:lpstr>ASCO</vt:lpstr>
      <vt:lpstr>KOM</vt:lpstr>
      <vt:lpstr>Prezentacja programu PowerPoint</vt:lpstr>
      <vt:lpstr>Przekształcenia, narzędzia i architektura przydatna w projekcie :</vt:lpstr>
      <vt:lpstr>Przekształcenia, narzędzia i architektura przydatna w projekcie :</vt:lpstr>
      <vt:lpstr>Przekształcenia, narzędzia i architektura przydatna w projekcie :</vt:lpstr>
      <vt:lpstr>Różne rodzaje architektury RAG</vt:lpstr>
      <vt:lpstr>Różne rodzaje architektury RAG</vt:lpstr>
      <vt:lpstr>Różne rodzaje architektury RAG</vt:lpstr>
      <vt:lpstr>Różne rodzaje architektury RAG</vt:lpstr>
      <vt:lpstr>Różne rodzaje architektury RAG</vt:lpstr>
      <vt:lpstr>Różne rodzaje architektury RAG</vt:lpstr>
      <vt:lpstr>Przekształcenia, narzędzia i architektura przydatna w projekcie :</vt:lpstr>
      <vt:lpstr>Uczenie głębokie i LLM - ważne pojęcia:</vt:lpstr>
      <vt:lpstr>Uczenie głębokie i LLM - ważne pojęcia:</vt:lpstr>
      <vt:lpstr>Uczenie głębokie i LLM - ważne pojęcia:</vt:lpstr>
      <vt:lpstr>Uczenie głębokie i LLM - ważne pojęcia:</vt:lpstr>
      <vt:lpstr>Uczenie głębokie i LLM - ważne pojęcia:</vt:lpstr>
      <vt:lpstr>Propozycja MODELI </vt:lpstr>
      <vt:lpstr>Propozycja MODELI </vt:lpstr>
      <vt:lpstr>Propozycja MODELI </vt:lpstr>
      <vt:lpstr>Propozycja MODELI </vt:lpstr>
      <vt:lpstr>Propozycja MODELI </vt:lpstr>
      <vt:lpstr>Propozycja MODELI </vt:lpstr>
      <vt:lpstr>Propozycja MODELI </vt:lpstr>
      <vt:lpstr>Dziękuję za uwagę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 of research project:   tu tytuł</dc:title>
  <dc:creator>Marcela Krzempek</dc:creator>
  <cp:lastModifiedBy>Natalia Nowak (nn312853)</cp:lastModifiedBy>
  <cp:revision>142</cp:revision>
  <dcterms:created xsi:type="dcterms:W3CDTF">2024-03-11T13:52:44Z</dcterms:created>
  <dcterms:modified xsi:type="dcterms:W3CDTF">2026-02-10T02:20:36Z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2020-01-31T00:00:00Z</vt:filetime>
  </property>
  <property fmtid="{D5CDD505-2E9C-101B-9397-08002B2CF9AE}" pid="3" name="Creator">
    <vt:lpwstr>Adobe InDesign 15.0 (Macintosh)</vt:lpwstr>
  </property>
  <property fmtid="{D5CDD505-2E9C-101B-9397-08002B2CF9AE}" pid="4" name="LastSaved">
    <vt:filetime>2020-01-31T00:00:00Z</vt:filetime>
  </property>
</Properties>
</file>